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40"/>
  </p:notesMasterIdLst>
  <p:sldIdLst>
    <p:sldId id="256" r:id="rId6"/>
    <p:sldId id="257" r:id="rId7"/>
    <p:sldId id="259" r:id="rId8"/>
    <p:sldId id="260" r:id="rId9"/>
    <p:sldId id="262" r:id="rId10"/>
    <p:sldId id="263" r:id="rId11"/>
    <p:sldId id="264" r:id="rId12"/>
    <p:sldId id="265" r:id="rId13"/>
    <p:sldId id="266" r:id="rId14"/>
    <p:sldId id="267" r:id="rId15"/>
    <p:sldId id="268" r:id="rId16"/>
    <p:sldId id="269" r:id="rId17"/>
    <p:sldId id="288" r:id="rId18"/>
    <p:sldId id="270" r:id="rId19"/>
    <p:sldId id="272" r:id="rId20"/>
    <p:sldId id="258" r:id="rId21"/>
    <p:sldId id="273" r:id="rId22"/>
    <p:sldId id="274" r:id="rId23"/>
    <p:sldId id="275" r:id="rId24"/>
    <p:sldId id="277" r:id="rId25"/>
    <p:sldId id="278" r:id="rId26"/>
    <p:sldId id="279" r:id="rId27"/>
    <p:sldId id="280" r:id="rId28"/>
    <p:sldId id="281" r:id="rId29"/>
    <p:sldId id="282" r:id="rId30"/>
    <p:sldId id="289" r:id="rId31"/>
    <p:sldId id="290" r:id="rId32"/>
    <p:sldId id="276" r:id="rId33"/>
    <p:sldId id="283" r:id="rId34"/>
    <p:sldId id="284" r:id="rId35"/>
    <p:sldId id="285" r:id="rId36"/>
    <p:sldId id="271" r:id="rId37"/>
    <p:sldId id="286"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 id="257"/>
            <p14:sldId id="259"/>
            <p14:sldId id="260"/>
            <p14:sldId id="262"/>
            <p14:sldId id="263"/>
            <p14:sldId id="264"/>
            <p14:sldId id="265"/>
            <p14:sldId id="266"/>
            <p14:sldId id="267"/>
            <p14:sldId id="268"/>
            <p14:sldId id="269"/>
            <p14:sldId id="288"/>
            <p14:sldId id="270"/>
            <p14:sldId id="272"/>
            <p14:sldId id="258"/>
            <p14:sldId id="273"/>
            <p14:sldId id="274"/>
            <p14:sldId id="275"/>
            <p14:sldId id="277"/>
            <p14:sldId id="278"/>
            <p14:sldId id="279"/>
            <p14:sldId id="280"/>
            <p14:sldId id="281"/>
            <p14:sldId id="282"/>
            <p14:sldId id="289"/>
            <p14:sldId id="290"/>
            <p14:sldId id="276"/>
            <p14:sldId id="283"/>
            <p14:sldId id="284"/>
            <p14:sldId id="285"/>
            <p14:sldId id="271"/>
            <p14:sldId id="286"/>
            <p14:sldId id="287"/>
          </p14:sldIdLst>
        </p14:section>
      </p14:sectionLst>
    </p:ext>
    <p:ext uri="{EFAFB233-063F-42B5-8137-9DF3F51BA10A}">
      <p15:sldGuideLst xmlns:p15="http://schemas.microsoft.com/office/powerpoint/2012/main">
        <p15:guide id="1" orient="horz" pos="3952" userDrawn="1">
          <p15:clr>
            <a:srgbClr val="A4A3A4"/>
          </p15:clr>
        </p15:guide>
        <p15:guide id="2" pos="72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859"/>
    <a:srgbClr val="004FFE"/>
    <a:srgbClr val="008B42"/>
    <a:srgbClr val="F5010B"/>
    <a:srgbClr val="F2DCDB"/>
    <a:srgbClr val="ECF2DE"/>
    <a:srgbClr val="F2EEF5"/>
    <a:srgbClr val="FFC4CB"/>
    <a:srgbClr val="A646F2"/>
    <a:srgbClr val="D6C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94954" autoAdjust="0"/>
  </p:normalViewPr>
  <p:slideViewPr>
    <p:cSldViewPr snapToGrid="0">
      <p:cViewPr varScale="1">
        <p:scale>
          <a:sx n="102" d="100"/>
          <a:sy n="102" d="100"/>
        </p:scale>
        <p:origin x="72" y="450"/>
      </p:cViewPr>
      <p:guideLst>
        <p:guide orient="horz" pos="3952"/>
        <p:guide pos="7248"/>
      </p:guideLst>
    </p:cSldViewPr>
  </p:slideViewPr>
  <p:notesTextViewPr>
    <p:cViewPr>
      <p:scale>
        <a:sx n="1" d="1"/>
        <a:sy n="1" d="1"/>
      </p:scale>
      <p:origin x="0" y="0"/>
    </p:cViewPr>
  </p:notesTextViewPr>
  <p:sorterViewPr>
    <p:cViewPr varScale="1">
      <p:scale>
        <a:sx n="1" d="1"/>
        <a:sy n="1" d="1"/>
      </p:scale>
      <p:origin x="0" y="-55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https://new.qq.com/rain/a/20230318A013I400</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13</a:t>
            </a:fld>
            <a:endParaRPr lang="en-US"/>
          </a:p>
        </p:txBody>
      </p:sp>
    </p:spTree>
    <p:extLst>
      <p:ext uri="{BB962C8B-B14F-4D97-AF65-F5344CB8AC3E}">
        <p14:creationId xmlns:p14="http://schemas.microsoft.com/office/powerpoint/2010/main" val="208887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Hard real-time, static memory allocation (no new() or malloc()), callbacks vs. </a:t>
            </a:r>
            <a:r>
              <a:rPr lang="en-US" dirty="0" err="1"/>
              <a:t>waitset</a:t>
            </a:r>
            <a:r>
              <a:rPr lang="en-US" dirty="0"/>
              <a:t>, security, testing, real-time I/O logging… </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22</a:t>
            </a:fld>
            <a:endParaRPr lang="en-US"/>
          </a:p>
        </p:txBody>
      </p:sp>
    </p:spTree>
    <p:extLst>
      <p:ext uri="{BB962C8B-B14F-4D97-AF65-F5344CB8AC3E}">
        <p14:creationId xmlns:p14="http://schemas.microsoft.com/office/powerpoint/2010/main" val="69422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11/8/2023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11/8/2023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11/8/2023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11/8/2023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11/8/2023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11/8/2023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11/8/2023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11/8/2023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11/8/2023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11/8/2023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11/8/2023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11/8/2023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11/8/2023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11/8/2023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11/8/2023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11/8/2023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11/8/2023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11/8/2023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11/8/2023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11/8/2023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11/8/2023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11/8/2023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11/8/2023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11/8/2023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jPo6bby-Fcg" TargetMode="External"/><Relationship Id="rId2" Type="http://schemas.openxmlformats.org/officeDocument/2006/relationships/hyperlink" Target="http://moralmachine.mit.edu/"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9EE90CA-606B-6D13-F4CE-CF6FCCA31DA8}"/>
              </a:ext>
            </a:extLst>
          </p:cNvPr>
          <p:cNvSpPr>
            <a:spLocks noGrp="1"/>
          </p:cNvSpPr>
          <p:nvPr>
            <p:ph type="ctrTitle"/>
          </p:nvPr>
        </p:nvSpPr>
        <p:spPr>
          <a:xfrm>
            <a:off x="556591" y="994799"/>
            <a:ext cx="11072191" cy="2387600"/>
          </a:xfrm>
        </p:spPr>
        <p:txBody>
          <a:bodyPr anchor="ctr">
            <a:normAutofit/>
          </a:bodyPr>
          <a:lstStyle/>
          <a:p>
            <a:r>
              <a:rPr lang="en-US" sz="4400" dirty="0"/>
              <a:t>L1.3 HW/SW Platforms, Ethics</a:t>
            </a:r>
          </a:p>
        </p:txBody>
      </p:sp>
      <p:sp>
        <p:nvSpPr>
          <p:cNvPr id="9" name="Subtitle 2">
            <a:extLst>
              <a:ext uri="{FF2B5EF4-FFF2-40B4-BE49-F238E27FC236}">
                <a16:creationId xmlns:a16="http://schemas.microsoft.com/office/drawing/2014/main" id="{5B3152D2-FBDF-E6B7-E748-115ACB9A904C}"/>
              </a:ext>
            </a:extLst>
          </p:cNvPr>
          <p:cNvSpPr>
            <a:spLocks noGrp="1"/>
          </p:cNvSpPr>
          <p:nvPr>
            <p:ph type="subTitle" idx="1"/>
          </p:nvPr>
        </p:nvSpPr>
        <p:spPr>
          <a:xfrm>
            <a:off x="1534370" y="4969294"/>
            <a:ext cx="9144000" cy="845318"/>
          </a:xfrm>
        </p:spPr>
        <p:txBody>
          <a:bodyPr>
            <a:normAutofit lnSpcReduction="10000"/>
          </a:bodyPr>
          <a:lstStyle/>
          <a:p>
            <a:r>
              <a:rPr lang="en-US" dirty="0"/>
              <a:t>Zonghua Gu, Umeå University</a:t>
            </a:r>
          </a:p>
          <a:p>
            <a:r>
              <a:rPr lang="en-US" dirty="0"/>
              <a:t>Nov. 2023</a:t>
            </a:r>
          </a:p>
        </p:txBody>
      </p:sp>
      <p:sp>
        <p:nvSpPr>
          <p:cNvPr id="10" name="Subtitle 2">
            <a:extLst>
              <a:ext uri="{FF2B5EF4-FFF2-40B4-BE49-F238E27FC236}">
                <a16:creationId xmlns:a16="http://schemas.microsoft.com/office/drawing/2014/main" id="{C2A26D12-AFD1-8063-F919-6600264D7177}"/>
              </a:ext>
            </a:extLst>
          </p:cNvPr>
          <p:cNvSpPr txBox="1">
            <a:spLocks/>
          </p:cNvSpPr>
          <p:nvPr/>
        </p:nvSpPr>
        <p:spPr>
          <a:xfrm>
            <a:off x="1606798" y="3391612"/>
            <a:ext cx="9144000" cy="1206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dirty="0"/>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572D-AFF2-2C56-C363-D36AE84778A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949F3EBF-ECE5-A5A4-0DF6-4519DCFEC285}"/>
              </a:ext>
            </a:extLst>
          </p:cNvPr>
          <p:cNvSpPr>
            <a:spLocks noGrp="1"/>
          </p:cNvSpPr>
          <p:nvPr>
            <p:ph idx="1"/>
          </p:nvPr>
        </p:nvSpPr>
        <p:spPr>
          <a:xfrm>
            <a:off x="622737" y="1237594"/>
            <a:ext cx="10949153" cy="2661971"/>
          </a:xfrm>
        </p:spPr>
        <p:txBody>
          <a:bodyPr>
            <a:normAutofit lnSpcReduction="10000"/>
          </a:bodyPr>
          <a:lstStyle/>
          <a:p>
            <a:r>
              <a:rPr lang="en-US" dirty="0"/>
              <a:t>FPGAs can be integrated into smart sensors (camera, Lidar, radar), or serve as central compute engine in domain controller or AD computer</a:t>
            </a:r>
          </a:p>
          <a:p>
            <a:pPr lvl="1"/>
            <a:r>
              <a:rPr lang="en-US" dirty="0"/>
              <a:t>Xilinx FPGAs have 90% market share in Lidar signal processing</a:t>
            </a:r>
          </a:p>
          <a:p>
            <a:pPr lvl="1"/>
            <a:r>
              <a:rPr lang="en-US" dirty="0"/>
              <a:t>Intel went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4B886DB1-675D-F5E3-D178-2F10F1B6ACE1}"/>
              </a:ext>
            </a:extLst>
          </p:cNvPr>
          <p:cNvSpPr>
            <a:spLocks noGrp="1"/>
          </p:cNvSpPr>
          <p:nvPr>
            <p:ph type="sldNum" sz="quarter" idx="12"/>
          </p:nvPr>
        </p:nvSpPr>
        <p:spPr/>
        <p:txBody>
          <a:bodyPr/>
          <a:lstStyle/>
          <a:p>
            <a:fld id="{1F57BF9A-7B35-9447-9112-EAE7E91B4E99}" type="slidenum">
              <a:rPr lang="en-US" smtClean="0"/>
              <a:t>10</a:t>
            </a:fld>
            <a:endParaRPr lang="en-US"/>
          </a:p>
        </p:txBody>
      </p:sp>
      <p:pic>
        <p:nvPicPr>
          <p:cNvPr id="5" name="Picture 2">
            <a:extLst>
              <a:ext uri="{FF2B5EF4-FFF2-40B4-BE49-F238E27FC236}">
                <a16:creationId xmlns:a16="http://schemas.microsoft.com/office/drawing/2014/main" id="{DCD8A9A4-C1CF-6B56-870A-11909F569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32213"/>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1F0C258-91C5-7354-1DD3-3C4AEDC707CC}"/>
              </a:ext>
            </a:extLst>
          </p:cNvPr>
          <p:cNvSpPr/>
          <p:nvPr/>
        </p:nvSpPr>
        <p:spPr>
          <a:xfrm>
            <a:off x="4079776" y="6611779"/>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147038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6691-236F-ECC1-8E84-BB6DAE2222C6}"/>
              </a:ext>
            </a:extLst>
          </p:cNvPr>
          <p:cNvSpPr>
            <a:spLocks noGrp="1"/>
          </p:cNvSpPr>
          <p:nvPr>
            <p:ph type="title"/>
          </p:nvPr>
        </p:nvSpPr>
        <p:spPr/>
        <p:txBody>
          <a:bodyPr/>
          <a:lstStyle/>
          <a:p>
            <a:r>
              <a:rPr lang="en-US" dirty="0"/>
              <a:t>ASIC</a:t>
            </a:r>
            <a:endParaRPr lang="en-SE" dirty="0"/>
          </a:p>
        </p:txBody>
      </p:sp>
      <p:sp>
        <p:nvSpPr>
          <p:cNvPr id="3" name="Content Placeholder 2">
            <a:extLst>
              <a:ext uri="{FF2B5EF4-FFF2-40B4-BE49-F238E27FC236}">
                <a16:creationId xmlns:a16="http://schemas.microsoft.com/office/drawing/2014/main" id="{737430ED-0F49-2339-0349-814E8FB7970C}"/>
              </a:ext>
            </a:extLst>
          </p:cNvPr>
          <p:cNvSpPr>
            <a:spLocks noGrp="1"/>
          </p:cNvSpPr>
          <p:nvPr>
            <p:ph idx="1"/>
          </p:nvPr>
        </p:nvSpPr>
        <p:spPr/>
        <p:txBody>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r>
              <a:rPr lang="en-US" dirty="0"/>
              <a:t>Almost every chip vendor provides some kind of AI accelerator, e.g. Google’s Tensor Processing Unit (TPU)</a:t>
            </a:r>
          </a:p>
        </p:txBody>
      </p:sp>
      <p:sp>
        <p:nvSpPr>
          <p:cNvPr id="4" name="Slide Number Placeholder 3">
            <a:extLst>
              <a:ext uri="{FF2B5EF4-FFF2-40B4-BE49-F238E27FC236}">
                <a16:creationId xmlns:a16="http://schemas.microsoft.com/office/drawing/2014/main" id="{217ECD8B-6841-DC79-D396-95EA3A524BFE}"/>
              </a:ext>
            </a:extLst>
          </p:cNvPr>
          <p:cNvSpPr>
            <a:spLocks noGrp="1"/>
          </p:cNvSpPr>
          <p:nvPr>
            <p:ph type="sldNum" sz="quarter" idx="12"/>
          </p:nvPr>
        </p:nvSpPr>
        <p:spPr/>
        <p:txBody>
          <a:bodyPr/>
          <a:lstStyle/>
          <a:p>
            <a:fld id="{1F57BF9A-7B35-9447-9112-EAE7E91B4E99}" type="slidenum">
              <a:rPr lang="en-US" smtClean="0"/>
              <a:t>11</a:t>
            </a:fld>
            <a:endParaRPr lang="en-US"/>
          </a:p>
        </p:txBody>
      </p:sp>
    </p:spTree>
    <p:extLst>
      <p:ext uri="{BB962C8B-B14F-4D97-AF65-F5344CB8AC3E}">
        <p14:creationId xmlns:p14="http://schemas.microsoft.com/office/powerpoint/2010/main" val="3426080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7464-3E83-B232-BEE2-76F3D0D499AC}"/>
              </a:ext>
            </a:extLst>
          </p:cNvPr>
          <p:cNvSpPr>
            <a:spLocks noGrp="1"/>
          </p:cNvSpPr>
          <p:nvPr>
            <p:ph type="title"/>
          </p:nvPr>
        </p:nvSpPr>
        <p:spPr/>
        <p:txBody>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5EB2FEED-3C84-8CDE-3504-AFF807011342}"/>
              </a:ext>
            </a:extLst>
          </p:cNvPr>
          <p:cNvSpPr>
            <a:spLocks noGrp="1"/>
          </p:cNvSpPr>
          <p:nvPr>
            <p:ph idx="1"/>
          </p:nvPr>
        </p:nvSpPr>
        <p:spPr/>
        <p:txBody>
          <a:bodyPr/>
          <a:lstStyle/>
          <a:p>
            <a:r>
              <a:rPr lang="en-US" dirty="0"/>
              <a:t>ASICs for computer vision</a:t>
            </a:r>
            <a:endParaRPr lang="en-SE" dirty="0"/>
          </a:p>
        </p:txBody>
      </p:sp>
      <p:sp>
        <p:nvSpPr>
          <p:cNvPr id="4" name="Slide Number Placeholder 3">
            <a:extLst>
              <a:ext uri="{FF2B5EF4-FFF2-40B4-BE49-F238E27FC236}">
                <a16:creationId xmlns:a16="http://schemas.microsoft.com/office/drawing/2014/main" id="{A656FF16-038F-F25A-6A3B-A4728BA159CD}"/>
              </a:ext>
            </a:extLst>
          </p:cNvPr>
          <p:cNvSpPr>
            <a:spLocks noGrp="1"/>
          </p:cNvSpPr>
          <p:nvPr>
            <p:ph type="sldNum" sz="quarter" idx="12"/>
          </p:nvPr>
        </p:nvSpPr>
        <p:spPr/>
        <p:txBody>
          <a:bodyPr/>
          <a:lstStyle/>
          <a:p>
            <a:fld id="{1F57BF9A-7B35-9447-9112-EAE7E91B4E99}" type="slidenum">
              <a:rPr lang="en-US" smtClean="0"/>
              <a:t>12</a:t>
            </a:fld>
            <a:endParaRPr lang="en-US"/>
          </a:p>
        </p:txBody>
      </p:sp>
      <p:pic>
        <p:nvPicPr>
          <p:cNvPr id="8" name="Picture 7">
            <a:extLst>
              <a:ext uri="{FF2B5EF4-FFF2-40B4-BE49-F238E27FC236}">
                <a16:creationId xmlns:a16="http://schemas.microsoft.com/office/drawing/2014/main" id="{A224C56D-AA4E-5ECA-8247-6174484CCA58}"/>
              </a:ext>
            </a:extLst>
          </p:cNvPr>
          <p:cNvPicPr>
            <a:picLocks noChangeAspect="1"/>
          </p:cNvPicPr>
          <p:nvPr/>
        </p:nvPicPr>
        <p:blipFill>
          <a:blip r:embed="rId2"/>
          <a:stretch>
            <a:fillRect/>
          </a:stretch>
        </p:blipFill>
        <p:spPr>
          <a:xfrm>
            <a:off x="1722960" y="1738148"/>
            <a:ext cx="8746079" cy="5126207"/>
          </a:xfrm>
          <a:prstGeom prst="rect">
            <a:avLst/>
          </a:prstGeom>
        </p:spPr>
      </p:pic>
      <p:sp>
        <p:nvSpPr>
          <p:cNvPr id="9" name="Rectangle 8">
            <a:extLst>
              <a:ext uri="{FF2B5EF4-FFF2-40B4-BE49-F238E27FC236}">
                <a16:creationId xmlns:a16="http://schemas.microsoft.com/office/drawing/2014/main" id="{1BD8B1E1-59BE-C532-3A43-EB14D129B12D}"/>
              </a:ext>
            </a:extLst>
          </p:cNvPr>
          <p:cNvSpPr/>
          <p:nvPr/>
        </p:nvSpPr>
        <p:spPr>
          <a:xfrm>
            <a:off x="8843532" y="5975940"/>
            <a:ext cx="2117558" cy="705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4678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28AF-9004-FEE3-D447-D9CFB3CB5739}"/>
              </a:ext>
            </a:extLst>
          </p:cNvPr>
          <p:cNvSpPr>
            <a:spLocks noGrp="1"/>
          </p:cNvSpPr>
          <p:nvPr>
            <p:ph type="title"/>
          </p:nvPr>
        </p:nvSpPr>
        <p:spPr/>
        <p:txBody>
          <a:bodyPr/>
          <a:lstStyle/>
          <a:p>
            <a:r>
              <a:rPr lang="en-US" dirty="0"/>
              <a:t>Telsa </a:t>
            </a:r>
            <a:r>
              <a:rPr lang="en-US" dirty="0" err="1"/>
              <a:t>AutoPilot</a:t>
            </a:r>
            <a:r>
              <a:rPr lang="en-US" dirty="0"/>
              <a:t> HW Evolution</a:t>
            </a:r>
            <a:endParaRPr lang="en-SE" dirty="0"/>
          </a:p>
        </p:txBody>
      </p:sp>
      <p:sp>
        <p:nvSpPr>
          <p:cNvPr id="3" name="Content Placeholder 2">
            <a:extLst>
              <a:ext uri="{FF2B5EF4-FFF2-40B4-BE49-F238E27FC236}">
                <a16:creationId xmlns:a16="http://schemas.microsoft.com/office/drawing/2014/main" id="{E43E918C-824D-5FC8-E02B-33D1BBE025C0}"/>
              </a:ext>
            </a:extLst>
          </p:cNvPr>
          <p:cNvSpPr>
            <a:spLocks noGrp="1"/>
          </p:cNvSpPr>
          <p:nvPr>
            <p:ph idx="1"/>
          </p:nvPr>
        </p:nvSpPr>
        <p:spPr>
          <a:xfrm>
            <a:off x="505327" y="1237593"/>
            <a:ext cx="5791200" cy="5194738"/>
          </a:xfrm>
        </p:spPr>
        <p:txBody>
          <a:bodyPr/>
          <a:lstStyle/>
          <a:p>
            <a:r>
              <a:rPr lang="en-US" altLang="ja-JP" b="0" i="0" dirty="0">
                <a:effectLst/>
                <a:latin typeface="system-ui"/>
              </a:rPr>
              <a:t>2014~2016:</a:t>
            </a:r>
            <a:r>
              <a:rPr lang="ja-JP" altLang="en-US" b="0" i="0" dirty="0">
                <a:effectLst/>
                <a:latin typeface="system-ui"/>
              </a:rPr>
              <a:t> </a:t>
            </a:r>
            <a:r>
              <a:rPr lang="en-US" b="0" i="0" dirty="0">
                <a:effectLst/>
                <a:latin typeface="system-ui"/>
              </a:rPr>
              <a:t>HW1 based on</a:t>
            </a:r>
            <a:r>
              <a:rPr lang="ja-JP" altLang="en-US" b="0" i="0" dirty="0">
                <a:effectLst/>
                <a:latin typeface="system-ui"/>
              </a:rPr>
              <a:t> </a:t>
            </a:r>
            <a:r>
              <a:rPr lang="en-US" b="0" i="0" dirty="0">
                <a:effectLst/>
                <a:latin typeface="system-ui"/>
              </a:rPr>
              <a:t>Mobileye EyeQ3</a:t>
            </a:r>
          </a:p>
          <a:p>
            <a:r>
              <a:rPr lang="en-US" altLang="ja-JP" b="0" i="0" dirty="0">
                <a:effectLst/>
                <a:latin typeface="system-ui"/>
              </a:rPr>
              <a:t>2016~2019: HW2 based on NVIDIA </a:t>
            </a:r>
            <a:r>
              <a:rPr lang="en-US" b="0" i="0" dirty="0">
                <a:effectLst/>
                <a:latin typeface="system-ui"/>
              </a:rPr>
              <a:t>DRIVE PX2</a:t>
            </a:r>
          </a:p>
          <a:p>
            <a:r>
              <a:rPr lang="en-US" altLang="ja-JP" dirty="0">
                <a:latin typeface="system-ui"/>
              </a:rPr>
              <a:t>2019</a:t>
            </a:r>
            <a:r>
              <a:rPr lang="en-US" altLang="ja-JP" b="0" i="0" dirty="0">
                <a:effectLst/>
                <a:latin typeface="system-ui"/>
              </a:rPr>
              <a:t>~2022: HW3 FSD processor</a:t>
            </a:r>
          </a:p>
          <a:p>
            <a:r>
              <a:rPr lang="en-US" dirty="0">
                <a:latin typeface="system-ui"/>
              </a:rPr>
              <a:t>2023</a:t>
            </a:r>
            <a:r>
              <a:rPr lang="en-US" altLang="ja-JP" b="0" i="0" dirty="0">
                <a:effectLst/>
                <a:latin typeface="system-ui"/>
              </a:rPr>
              <a:t>~now: HW4 FSD processor</a:t>
            </a:r>
            <a:endParaRPr lang="en-SE" dirty="0"/>
          </a:p>
        </p:txBody>
      </p:sp>
      <p:sp>
        <p:nvSpPr>
          <p:cNvPr id="4" name="Slide Number Placeholder 3">
            <a:extLst>
              <a:ext uri="{FF2B5EF4-FFF2-40B4-BE49-F238E27FC236}">
                <a16:creationId xmlns:a16="http://schemas.microsoft.com/office/drawing/2014/main" id="{4372DE63-BF25-7A51-CE34-E2717AD1EEE5}"/>
              </a:ext>
            </a:extLst>
          </p:cNvPr>
          <p:cNvSpPr>
            <a:spLocks noGrp="1"/>
          </p:cNvSpPr>
          <p:nvPr>
            <p:ph type="sldNum" sz="quarter" idx="12"/>
          </p:nvPr>
        </p:nvSpPr>
        <p:spPr/>
        <p:txBody>
          <a:bodyPr/>
          <a:lstStyle/>
          <a:p>
            <a:fld id="{1F57BF9A-7B35-9447-9112-EAE7E91B4E99}" type="slidenum">
              <a:rPr lang="en-US" smtClean="0"/>
              <a:t>13</a:t>
            </a:fld>
            <a:endParaRPr lang="en-US"/>
          </a:p>
        </p:txBody>
      </p:sp>
      <p:graphicFrame>
        <p:nvGraphicFramePr>
          <p:cNvPr id="7" name="Content Placeholder 3">
            <a:extLst>
              <a:ext uri="{FF2B5EF4-FFF2-40B4-BE49-F238E27FC236}">
                <a16:creationId xmlns:a16="http://schemas.microsoft.com/office/drawing/2014/main" id="{B30A0F05-8CDC-2ED1-C56A-BF6F28A02163}"/>
              </a:ext>
            </a:extLst>
          </p:cNvPr>
          <p:cNvGraphicFramePr>
            <a:graphicFrameLocks/>
          </p:cNvGraphicFramePr>
          <p:nvPr>
            <p:extLst>
              <p:ext uri="{D42A27DB-BD31-4B8C-83A1-F6EECF244321}">
                <p14:modId xmlns:p14="http://schemas.microsoft.com/office/powerpoint/2010/main" val="2657894530"/>
              </p:ext>
            </p:extLst>
          </p:nvPr>
        </p:nvGraphicFramePr>
        <p:xfrm>
          <a:off x="6272464" y="1740815"/>
          <a:ext cx="5196397" cy="4188293"/>
        </p:xfrm>
        <a:graphic>
          <a:graphicData uri="http://schemas.openxmlformats.org/drawingml/2006/table">
            <a:tbl>
              <a:tblPr firstRow="1" bandRow="1">
                <a:tableStyleId>{5C22544A-7EE6-4342-B048-85BDC9FD1C3A}</a:tableStyleId>
              </a:tblPr>
              <a:tblGrid>
                <a:gridCol w="617621">
                  <a:extLst>
                    <a:ext uri="{9D8B030D-6E8A-4147-A177-3AD203B41FA5}">
                      <a16:colId xmlns:a16="http://schemas.microsoft.com/office/drawing/2014/main" val="1127980748"/>
                    </a:ext>
                  </a:extLst>
                </a:gridCol>
                <a:gridCol w="978568">
                  <a:extLst>
                    <a:ext uri="{9D8B030D-6E8A-4147-A177-3AD203B41FA5}">
                      <a16:colId xmlns:a16="http://schemas.microsoft.com/office/drawing/2014/main" val="3722599048"/>
                    </a:ext>
                  </a:extLst>
                </a:gridCol>
                <a:gridCol w="2074184">
                  <a:extLst>
                    <a:ext uri="{9D8B030D-6E8A-4147-A177-3AD203B41FA5}">
                      <a16:colId xmlns:a16="http://schemas.microsoft.com/office/drawing/2014/main" val="2860937564"/>
                    </a:ext>
                  </a:extLst>
                </a:gridCol>
                <a:gridCol w="1526024">
                  <a:extLst>
                    <a:ext uri="{9D8B030D-6E8A-4147-A177-3AD203B41FA5}">
                      <a16:colId xmlns:a16="http://schemas.microsoft.com/office/drawing/2014/main" val="1690096517"/>
                    </a:ext>
                  </a:extLst>
                </a:gridCol>
              </a:tblGrid>
              <a:tr h="713573">
                <a:tc>
                  <a:txBody>
                    <a:bodyPr/>
                    <a:lstStyle/>
                    <a:p>
                      <a:pPr algn="ctr"/>
                      <a:endParaRPr lang="en-US" sz="1400" b="1" dirty="0"/>
                    </a:p>
                  </a:txBody>
                  <a:tcPr/>
                </a:tc>
                <a:tc>
                  <a:txBody>
                    <a:bodyPr/>
                    <a:lstStyle/>
                    <a:p>
                      <a:pPr algn="ctr"/>
                      <a:r>
                        <a:rPr lang="en-US" sz="1400" b="1" dirty="0"/>
                        <a:t>HW Platform</a:t>
                      </a:r>
                    </a:p>
                  </a:txBody>
                  <a:tcPr/>
                </a:tc>
                <a:tc>
                  <a:txBody>
                    <a:bodyPr/>
                    <a:lstStyle/>
                    <a:p>
                      <a:pPr algn="ctr"/>
                      <a:r>
                        <a:rPr lang="en-US" sz="1400" b="1" dirty="0"/>
                        <a:t>Processor Cores</a:t>
                      </a:r>
                    </a:p>
                  </a:txBody>
                  <a:tcPr/>
                </a:tc>
                <a:tc>
                  <a:txBody>
                    <a:bodyPr/>
                    <a:lstStyle/>
                    <a:p>
                      <a:pPr algn="ctr"/>
                      <a:r>
                        <a:rPr lang="en-US" sz="1400" b="1" dirty="0"/>
                        <a:t>Sensor Configuration</a:t>
                      </a:r>
                    </a:p>
                  </a:txBody>
                  <a:tcPr/>
                </a:tc>
                <a:extLst>
                  <a:ext uri="{0D108BD9-81ED-4DB2-BD59-A6C34878D82A}">
                    <a16:rowId xmlns:a16="http://schemas.microsoft.com/office/drawing/2014/main" val="2326073035"/>
                  </a:ext>
                </a:extLst>
              </a:tr>
              <a:tr h="1129825">
                <a:tc>
                  <a:txBody>
                    <a:bodyPr/>
                    <a:lstStyle/>
                    <a:p>
                      <a:pPr algn="l"/>
                      <a:r>
                        <a:rPr lang="en-US" altLang="zh-CN" sz="1400" b="1" dirty="0"/>
                        <a:t>HW1</a:t>
                      </a:r>
                      <a:endParaRPr lang="en-US" sz="1400" b="1" dirty="0"/>
                    </a:p>
                  </a:txBody>
                  <a:tcPr/>
                </a:tc>
                <a:tc>
                  <a:txBody>
                    <a:bodyPr/>
                    <a:lstStyle/>
                    <a:p>
                      <a:pPr algn="l"/>
                      <a:r>
                        <a:rPr lang="en-US" sz="1400" dirty="0"/>
                        <a:t>Mobileye EyeQ3</a:t>
                      </a:r>
                    </a:p>
                  </a:txBody>
                  <a:tcPr/>
                </a:tc>
                <a:tc>
                  <a:txBody>
                    <a:bodyPr/>
                    <a:lstStyle/>
                    <a:p>
                      <a:pPr algn="l"/>
                      <a:r>
                        <a:rPr lang="en-US" sz="1400" dirty="0"/>
                        <a:t>NVIDIA Tegra 3</a:t>
                      </a:r>
                    </a:p>
                  </a:txBody>
                  <a:tcPr/>
                </a:tc>
                <a:tc>
                  <a:txBody>
                    <a:bodyPr/>
                    <a:lstStyle/>
                    <a:p>
                      <a:pPr algn="l"/>
                      <a:r>
                        <a:rPr lang="en-US" sz="1400" dirty="0"/>
                        <a:t>2 cameras (front and back)</a:t>
                      </a:r>
                    </a:p>
                    <a:p>
                      <a:pPr algn="l"/>
                      <a:r>
                        <a:rPr lang="en-US" sz="1400" dirty="0"/>
                        <a:t>1 Radar</a:t>
                      </a:r>
                    </a:p>
                    <a:p>
                      <a:pPr algn="l"/>
                      <a:r>
                        <a:rPr lang="en-US" sz="1400" dirty="0"/>
                        <a:t>12 ultrasonic sensors</a:t>
                      </a:r>
                    </a:p>
                  </a:txBody>
                  <a:tcPr/>
                </a:tc>
                <a:extLst>
                  <a:ext uri="{0D108BD9-81ED-4DB2-BD59-A6C34878D82A}">
                    <a16:rowId xmlns:a16="http://schemas.microsoft.com/office/drawing/2014/main" val="148933530"/>
                  </a:ext>
                </a:extLst>
              </a:tr>
              <a:tr h="921699">
                <a:tc>
                  <a:txBody>
                    <a:bodyPr/>
                    <a:lstStyle/>
                    <a:p>
                      <a:pPr algn="l"/>
                      <a:r>
                        <a:rPr lang="en-US" altLang="zh-CN" sz="1400" b="1" dirty="0"/>
                        <a:t>HW2</a:t>
                      </a:r>
                      <a:endParaRPr lang="en-US" sz="1400" b="1" dirty="0"/>
                    </a:p>
                  </a:txBody>
                  <a:tcPr/>
                </a:tc>
                <a:tc>
                  <a:txBody>
                    <a:bodyPr/>
                    <a:lstStyle/>
                    <a:p>
                      <a:pPr algn="l"/>
                      <a:r>
                        <a:rPr lang="en-US" sz="1400" dirty="0"/>
                        <a:t>NVIDIA DRIVE PX2 </a:t>
                      </a:r>
                    </a:p>
                  </a:txBody>
                  <a:tcPr/>
                </a:tc>
                <a:tc>
                  <a:txBody>
                    <a:bodyPr/>
                    <a:lstStyle/>
                    <a:p>
                      <a:pPr algn="l"/>
                      <a:r>
                        <a:rPr lang="en-US" sz="1400" dirty="0"/>
                        <a:t>1 NVIDIA Pascal GPU, 2 NVIDIA Parker SoCs, 2  Infineon </a:t>
                      </a:r>
                      <a:r>
                        <a:rPr lang="en-US" sz="1400" dirty="0" err="1"/>
                        <a:t>TriCore</a:t>
                      </a:r>
                      <a:r>
                        <a:rPr lang="en-US" sz="1400" dirty="0"/>
                        <a:t> CPUs</a:t>
                      </a:r>
                    </a:p>
                  </a:txBody>
                  <a:tcPr/>
                </a:tc>
                <a:tc>
                  <a:txBody>
                    <a:bodyPr/>
                    <a:lstStyle/>
                    <a:p>
                      <a:pPr algn="l"/>
                      <a:r>
                        <a:rPr lang="en-US" sz="1400" dirty="0"/>
                        <a:t>8 cameras</a:t>
                      </a:r>
                    </a:p>
                    <a:p>
                      <a:pPr algn="l"/>
                      <a:r>
                        <a:rPr lang="en-US" sz="1400" dirty="0"/>
                        <a:t>1 Radar</a:t>
                      </a:r>
                    </a:p>
                    <a:p>
                      <a:pPr algn="l"/>
                      <a:r>
                        <a:rPr lang="en-US" sz="1400" dirty="0"/>
                        <a:t>12 ultrasonic sensors </a:t>
                      </a:r>
                    </a:p>
                  </a:txBody>
                  <a:tcPr/>
                </a:tc>
                <a:extLst>
                  <a:ext uri="{0D108BD9-81ED-4DB2-BD59-A6C34878D82A}">
                    <a16:rowId xmlns:a16="http://schemas.microsoft.com/office/drawing/2014/main" val="1116883108"/>
                  </a:ext>
                </a:extLst>
              </a:tr>
              <a:tr h="921699">
                <a:tc>
                  <a:txBody>
                    <a:bodyPr/>
                    <a:lstStyle/>
                    <a:p>
                      <a:pPr algn="l"/>
                      <a:r>
                        <a:rPr lang="en-US" sz="1400" b="1" dirty="0"/>
                        <a:t>HW3</a:t>
                      </a:r>
                    </a:p>
                  </a:txBody>
                  <a:tcPr/>
                </a:tc>
                <a:tc>
                  <a:txBody>
                    <a:bodyPr/>
                    <a:lstStyle/>
                    <a:p>
                      <a:pPr algn="l"/>
                      <a:r>
                        <a:rPr lang="en-US" sz="1400" dirty="0"/>
                        <a:t>FSD</a:t>
                      </a:r>
                    </a:p>
                  </a:txBody>
                  <a:tcPr/>
                </a:tc>
                <a:tc>
                  <a:txBody>
                    <a:bodyPr/>
                    <a:lstStyle/>
                    <a:p>
                      <a:pPr algn="l"/>
                      <a:r>
                        <a:rPr lang="en-US" sz="1400" dirty="0"/>
                        <a:t>NPU</a:t>
                      </a:r>
                    </a:p>
                  </a:txBody>
                  <a:tcPr/>
                </a:tc>
                <a:tc>
                  <a:txBody>
                    <a:bodyPr/>
                    <a:lstStyle/>
                    <a:p>
                      <a:pPr algn="l"/>
                      <a:r>
                        <a:rPr lang="en-US" sz="1400" dirty="0"/>
                        <a:t>8 cameras</a:t>
                      </a:r>
                    </a:p>
                    <a:p>
                      <a:pPr algn="l"/>
                      <a:r>
                        <a:rPr lang="en-US" sz="1400" dirty="0"/>
                        <a:t>1 Radar</a:t>
                      </a:r>
                    </a:p>
                    <a:p>
                      <a:pPr algn="l"/>
                      <a:r>
                        <a:rPr lang="en-US" sz="1400" dirty="0"/>
                        <a:t>12  ultrasonic sensors</a:t>
                      </a:r>
                    </a:p>
                  </a:txBody>
                  <a:tcPr/>
                </a:tc>
                <a:extLst>
                  <a:ext uri="{0D108BD9-81ED-4DB2-BD59-A6C34878D82A}">
                    <a16:rowId xmlns:a16="http://schemas.microsoft.com/office/drawing/2014/main" val="263318655"/>
                  </a:ext>
                </a:extLst>
              </a:tr>
              <a:tr h="416251">
                <a:tc>
                  <a:txBody>
                    <a:bodyPr/>
                    <a:lstStyle/>
                    <a:p>
                      <a:pPr algn="l"/>
                      <a:r>
                        <a:rPr lang="en-US" sz="1400" b="1" dirty="0"/>
                        <a:t>  HW4</a:t>
                      </a:r>
                    </a:p>
                  </a:txBody>
                  <a:tcPr marL="0" marR="0" marT="0" marB="0"/>
                </a:tc>
                <a:tc>
                  <a:txBody>
                    <a:bodyPr/>
                    <a:lstStyle/>
                    <a:p>
                      <a:pPr algn="l"/>
                      <a:r>
                        <a:rPr lang="en-US" sz="1400" dirty="0"/>
                        <a:t>   FSD</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NPU</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8 cameras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0" marR="0" marT="0" marB="0"/>
                </a:tc>
                <a:extLst>
                  <a:ext uri="{0D108BD9-81ED-4DB2-BD59-A6C34878D82A}">
                    <a16:rowId xmlns:a16="http://schemas.microsoft.com/office/drawing/2014/main" val="4265113929"/>
                  </a:ext>
                </a:extLst>
              </a:tr>
            </a:tbl>
          </a:graphicData>
        </a:graphic>
      </p:graphicFrame>
    </p:spTree>
    <p:extLst>
      <p:ext uri="{BB962C8B-B14F-4D97-AF65-F5344CB8AC3E}">
        <p14:creationId xmlns:p14="http://schemas.microsoft.com/office/powerpoint/2010/main" val="118361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30912-E494-30D2-EBBB-A3BB4721D7EE}"/>
              </a:ext>
            </a:extLst>
          </p:cNvPr>
          <p:cNvSpPr>
            <a:spLocks noGrp="1"/>
          </p:cNvSpPr>
          <p:nvPr>
            <p:ph type="title"/>
          </p:nvPr>
        </p:nvSpPr>
        <p:spPr/>
        <p:txBody>
          <a:bodyPr/>
          <a:lstStyle/>
          <a:p>
            <a:r>
              <a:rPr lang="en-US" dirty="0"/>
              <a:t>Tesla FSD Processor</a:t>
            </a:r>
            <a:endParaRPr lang="en-SE" dirty="0"/>
          </a:p>
        </p:txBody>
      </p:sp>
      <p:sp>
        <p:nvSpPr>
          <p:cNvPr id="3" name="Content Placeholder 2">
            <a:extLst>
              <a:ext uri="{FF2B5EF4-FFF2-40B4-BE49-F238E27FC236}">
                <a16:creationId xmlns:a16="http://schemas.microsoft.com/office/drawing/2014/main" id="{8C5EA8CB-1B07-C56A-397C-A49D43597A90}"/>
              </a:ext>
            </a:extLst>
          </p:cNvPr>
          <p:cNvSpPr>
            <a:spLocks noGrp="1"/>
          </p:cNvSpPr>
          <p:nvPr>
            <p:ph idx="1"/>
          </p:nvPr>
        </p:nvSpPr>
        <p:spPr>
          <a:xfrm>
            <a:off x="622738" y="1237593"/>
            <a:ext cx="5601599" cy="5194738"/>
          </a:xfrm>
        </p:spPr>
        <p:txBody>
          <a:bodyPr>
            <a:normAutofit/>
          </a:bodyPr>
          <a:lstStyle/>
          <a:p>
            <a:r>
              <a:rPr lang="en-US" altLang="zh-CN" dirty="0"/>
              <a:t>HW3 </a:t>
            </a:r>
            <a:r>
              <a:rPr lang="en-US" dirty="0"/>
              <a:t>incorporates 3 quad-core Cortex-A72 clusters for a total of 12 CPU cores operating at 2.2 GHz, a GPU operating at 1 GHz, 2 NPUs operating at 2 GHz</a:t>
            </a:r>
          </a:p>
          <a:p>
            <a:pPr lvl="1"/>
            <a:r>
              <a:rPr lang="en-US" dirty="0"/>
              <a:t>Neural Processing Unit (NPU): ASIC for Deep Learning inference</a:t>
            </a:r>
          </a:p>
          <a:p>
            <a:r>
              <a:rPr lang="en-US" dirty="0"/>
              <a:t>HW4 has increased computing power, shown on the right</a:t>
            </a:r>
            <a:endParaRPr lang="en-SE" dirty="0"/>
          </a:p>
        </p:txBody>
      </p:sp>
      <p:sp>
        <p:nvSpPr>
          <p:cNvPr id="4" name="Slide Number Placeholder 3">
            <a:extLst>
              <a:ext uri="{FF2B5EF4-FFF2-40B4-BE49-F238E27FC236}">
                <a16:creationId xmlns:a16="http://schemas.microsoft.com/office/drawing/2014/main" id="{8FD0DEAD-D77E-0D99-B17E-6642EC5A83AE}"/>
              </a:ext>
            </a:extLst>
          </p:cNvPr>
          <p:cNvSpPr>
            <a:spLocks noGrp="1"/>
          </p:cNvSpPr>
          <p:nvPr>
            <p:ph type="sldNum" sz="quarter" idx="12"/>
          </p:nvPr>
        </p:nvSpPr>
        <p:spPr/>
        <p:txBody>
          <a:bodyPr/>
          <a:lstStyle/>
          <a:p>
            <a:fld id="{1F57BF9A-7B35-9447-9112-EAE7E91B4E99}" type="slidenum">
              <a:rPr lang="en-US" smtClean="0"/>
              <a:t>14</a:t>
            </a:fld>
            <a:endParaRPr lang="en-US"/>
          </a:p>
        </p:txBody>
      </p:sp>
      <p:pic>
        <p:nvPicPr>
          <p:cNvPr id="5" name="Picture 2">
            <a:extLst>
              <a:ext uri="{FF2B5EF4-FFF2-40B4-BE49-F238E27FC236}">
                <a16:creationId xmlns:a16="http://schemas.microsoft.com/office/drawing/2014/main" id="{96D3ADC3-B3C7-6D12-71AD-49093D4B4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095" y="1237593"/>
            <a:ext cx="4027707" cy="26927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7E1C9B0E-4010-0894-19C8-106CAEFCD1A9}"/>
              </a:ext>
            </a:extLst>
          </p:cNvPr>
          <p:cNvGraphicFramePr>
            <a:graphicFrameLocks noGrp="1"/>
          </p:cNvGraphicFramePr>
          <p:nvPr>
            <p:extLst>
              <p:ext uri="{D42A27DB-BD31-4B8C-83A1-F6EECF244321}">
                <p14:modId xmlns:p14="http://schemas.microsoft.com/office/powerpoint/2010/main" val="3455838145"/>
              </p:ext>
            </p:extLst>
          </p:nvPr>
        </p:nvGraphicFramePr>
        <p:xfrm>
          <a:off x="6702105" y="4302942"/>
          <a:ext cx="5065670" cy="2306661"/>
        </p:xfrm>
        <a:graphic>
          <a:graphicData uri="http://schemas.openxmlformats.org/drawingml/2006/table">
            <a:tbl>
              <a:tblPr>
                <a:tableStyleId>{69CF1AB2-1976-4502-BF36-3FF5EA218861}</a:tableStyleId>
              </a:tblPr>
              <a:tblGrid>
                <a:gridCol w="2532835">
                  <a:extLst>
                    <a:ext uri="{9D8B030D-6E8A-4147-A177-3AD203B41FA5}">
                      <a16:colId xmlns:a16="http://schemas.microsoft.com/office/drawing/2014/main" val="2533145766"/>
                    </a:ext>
                  </a:extLst>
                </a:gridCol>
                <a:gridCol w="2532835">
                  <a:extLst>
                    <a:ext uri="{9D8B030D-6E8A-4147-A177-3AD203B41FA5}">
                      <a16:colId xmlns:a16="http://schemas.microsoft.com/office/drawing/2014/main" val="2363725462"/>
                    </a:ext>
                  </a:extLst>
                </a:gridCol>
              </a:tblGrid>
              <a:tr h="251455">
                <a:tc>
                  <a:txBody>
                    <a:bodyPr/>
                    <a:lstStyle/>
                    <a:p>
                      <a:pPr algn="ctr"/>
                      <a:r>
                        <a:rPr lang="en-US" sz="1600" b="1" dirty="0">
                          <a:effectLst/>
                        </a:rPr>
                        <a:t>HW3</a:t>
                      </a:r>
                    </a:p>
                  </a:txBody>
                  <a:tcPr marL="76200" marR="76200" marT="19050" marB="19050" anchor="ctr">
                    <a:solidFill>
                      <a:schemeClr val="accent1">
                        <a:lumMod val="60000"/>
                        <a:lumOff val="40000"/>
                      </a:schemeClr>
                    </a:solidFill>
                  </a:tcPr>
                </a:tc>
                <a:tc>
                  <a:txBody>
                    <a:bodyPr/>
                    <a:lstStyle/>
                    <a:p>
                      <a:pPr algn="ctr"/>
                      <a:r>
                        <a:rPr lang="en-US" sz="1600" b="1" dirty="0">
                          <a:effectLst/>
                        </a:rPr>
                        <a:t>HW4</a:t>
                      </a:r>
                    </a:p>
                  </a:txBody>
                  <a:tcPr marL="76200" marR="76200" marT="19050" marB="19050" anchor="ctr">
                    <a:solidFill>
                      <a:schemeClr val="accent1">
                        <a:lumMod val="60000"/>
                        <a:lumOff val="40000"/>
                      </a:schemeClr>
                    </a:solidFill>
                  </a:tcPr>
                </a:tc>
                <a:extLst>
                  <a:ext uri="{0D108BD9-81ED-4DB2-BD59-A6C34878D82A}">
                    <a16:rowId xmlns:a16="http://schemas.microsoft.com/office/drawing/2014/main" val="1902991250"/>
                  </a:ext>
                </a:extLst>
              </a:tr>
              <a:tr h="468930">
                <a:tc>
                  <a:txBody>
                    <a:bodyPr/>
                    <a:lstStyle/>
                    <a:p>
                      <a:r>
                        <a:rPr lang="en-US" sz="1600" dirty="0">
                          <a:effectLst/>
                        </a:rPr>
                        <a:t>CPU: Samsung </a:t>
                      </a:r>
                      <a:r>
                        <a:rPr lang="en-US" sz="1600" dirty="0" err="1">
                          <a:effectLst/>
                        </a:rPr>
                        <a:t>Exynos</a:t>
                      </a:r>
                      <a:r>
                        <a:rPr lang="en-US" sz="1600" dirty="0">
                          <a:effectLst/>
                        </a:rPr>
                        <a:t>-IP, 12 cores@2.2 GHz</a:t>
                      </a:r>
                    </a:p>
                  </a:txBody>
                  <a:tcPr marL="76200" marR="76200" marT="19050" marB="19050" anchor="ctr">
                    <a:solidFill>
                      <a:schemeClr val="bg1"/>
                    </a:solidFill>
                  </a:tcPr>
                </a:tc>
                <a:tc>
                  <a:txBody>
                    <a:bodyPr/>
                    <a:lstStyle/>
                    <a:p>
                      <a:r>
                        <a:rPr lang="en-US" sz="1600" dirty="0">
                          <a:effectLst/>
                        </a:rPr>
                        <a:t>CPU: Samsung </a:t>
                      </a:r>
                      <a:r>
                        <a:rPr lang="en-US" sz="1600" dirty="0" err="1">
                          <a:effectLst/>
                        </a:rPr>
                        <a:t>Exynos</a:t>
                      </a:r>
                      <a:r>
                        <a:rPr lang="en-US" sz="1600" dirty="0">
                          <a:effectLst/>
                        </a:rPr>
                        <a:t>-IP, 20 cores@2.35 GHz</a:t>
                      </a:r>
                    </a:p>
                  </a:txBody>
                  <a:tcPr marL="76200" marR="76200" marT="19050" marB="19050" anchor="ctr">
                    <a:solidFill>
                      <a:schemeClr val="bg1"/>
                    </a:solidFill>
                  </a:tcPr>
                </a:tc>
                <a:extLst>
                  <a:ext uri="{0D108BD9-81ED-4DB2-BD59-A6C34878D82A}">
                    <a16:rowId xmlns:a16="http://schemas.microsoft.com/office/drawing/2014/main" val="3252497230"/>
                  </a:ext>
                </a:extLst>
              </a:tr>
              <a:tr h="251455">
                <a:tc>
                  <a:txBody>
                    <a:bodyPr/>
                    <a:lstStyle/>
                    <a:p>
                      <a:r>
                        <a:rPr lang="en-US" sz="1600" dirty="0">
                          <a:effectLst/>
                        </a:rPr>
                        <a:t>2 NPUs@2.0 GHz, 36 TOPS</a:t>
                      </a:r>
                    </a:p>
                  </a:txBody>
                  <a:tcPr marL="76200" marR="76200" marT="19050" marB="19050" anchor="ctr">
                    <a:solidFill>
                      <a:schemeClr val="bg1"/>
                    </a:solidFill>
                  </a:tcPr>
                </a:tc>
                <a:tc>
                  <a:txBody>
                    <a:bodyPr/>
                    <a:lstStyle/>
                    <a:p>
                      <a:r>
                        <a:rPr lang="en-US" sz="1600" dirty="0">
                          <a:effectLst/>
                        </a:rPr>
                        <a:t>3 NPUs@2.2 GHz, 50 TOPS</a:t>
                      </a:r>
                    </a:p>
                  </a:txBody>
                  <a:tcPr marL="76200" marR="76200" marT="19050" marB="19050" anchor="ctr">
                    <a:solidFill>
                      <a:schemeClr val="bg1"/>
                    </a:solidFill>
                  </a:tcPr>
                </a:tc>
                <a:extLst>
                  <a:ext uri="{0D108BD9-81ED-4DB2-BD59-A6C34878D82A}">
                    <a16:rowId xmlns:a16="http://schemas.microsoft.com/office/drawing/2014/main" val="938695446"/>
                  </a:ext>
                </a:extLst>
              </a:tr>
              <a:tr h="251455">
                <a:tc>
                  <a:txBody>
                    <a:bodyPr/>
                    <a:lstStyle/>
                    <a:p>
                      <a:r>
                        <a:rPr lang="en-US" sz="1600" dirty="0">
                          <a:effectLst/>
                        </a:rPr>
                        <a:t>1 GPU@1.0 GHz</a:t>
                      </a:r>
                    </a:p>
                  </a:txBody>
                  <a:tcPr marL="76200" marR="76200" marT="19050" marB="19050" anchor="ctr">
                    <a:solidFill>
                      <a:schemeClr val="bg1"/>
                    </a:solidFill>
                  </a:tcPr>
                </a:tc>
                <a:tc>
                  <a:txBody>
                    <a:bodyPr/>
                    <a:lstStyle/>
                    <a:p>
                      <a:r>
                        <a:rPr lang="en-US" sz="1600" dirty="0">
                          <a:effectLst/>
                        </a:rPr>
                        <a:t>No GPU</a:t>
                      </a:r>
                    </a:p>
                  </a:txBody>
                  <a:tcPr marL="76200" marR="76200" marT="19050" marB="19050" anchor="ctr">
                    <a:solidFill>
                      <a:schemeClr val="bg1"/>
                    </a:solidFill>
                  </a:tcPr>
                </a:tc>
                <a:extLst>
                  <a:ext uri="{0D108BD9-81ED-4DB2-BD59-A6C34878D82A}">
                    <a16:rowId xmlns:a16="http://schemas.microsoft.com/office/drawing/2014/main" val="586729973"/>
                  </a:ext>
                </a:extLst>
              </a:tr>
              <a:tr h="468930">
                <a:tc>
                  <a:txBody>
                    <a:bodyPr/>
                    <a:lstStyle/>
                    <a:p>
                      <a:r>
                        <a:rPr lang="en-US" sz="1600" dirty="0">
                          <a:effectLst/>
                        </a:rPr>
                        <a:t>Process: 14 nm </a:t>
                      </a:r>
                    </a:p>
                  </a:txBody>
                  <a:tcPr marL="76200" marR="76200" marT="19050" marB="1905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Process: 7nm or N4 (4nm class)</a:t>
                      </a:r>
                    </a:p>
                  </a:txBody>
                  <a:tcPr marL="76200" marR="76200" marT="19050" marB="19050" anchor="ctr">
                    <a:solidFill>
                      <a:schemeClr val="bg1"/>
                    </a:solidFill>
                  </a:tcPr>
                </a:tc>
                <a:extLst>
                  <a:ext uri="{0D108BD9-81ED-4DB2-BD59-A6C34878D82A}">
                    <a16:rowId xmlns:a16="http://schemas.microsoft.com/office/drawing/2014/main" val="943324649"/>
                  </a:ext>
                </a:extLst>
              </a:tr>
              <a:tr h="409281">
                <a:tc>
                  <a:txBody>
                    <a:bodyPr/>
                    <a:lstStyle/>
                    <a:p>
                      <a:r>
                        <a:rPr lang="en-US" sz="1600" dirty="0">
                          <a:effectLst/>
                        </a:rPr>
                        <a:t>Camera resolution: 1.2MP</a:t>
                      </a:r>
                    </a:p>
                  </a:txBody>
                  <a:tcPr marL="76200" marR="76200" marT="19050" marB="1905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Camera resolution: 5MP</a:t>
                      </a:r>
                    </a:p>
                  </a:txBody>
                  <a:tcPr marL="76200" marR="76200" marT="19050" marB="19050" anchor="ctr">
                    <a:solidFill>
                      <a:schemeClr val="bg1"/>
                    </a:solidFill>
                  </a:tcPr>
                </a:tc>
                <a:extLst>
                  <a:ext uri="{0D108BD9-81ED-4DB2-BD59-A6C34878D82A}">
                    <a16:rowId xmlns:a16="http://schemas.microsoft.com/office/drawing/2014/main" val="2304204895"/>
                  </a:ext>
                </a:extLst>
              </a:tr>
            </a:tbl>
          </a:graphicData>
        </a:graphic>
      </p:graphicFrame>
      <p:sp>
        <p:nvSpPr>
          <p:cNvPr id="7" name="TextBox 6">
            <a:extLst>
              <a:ext uri="{FF2B5EF4-FFF2-40B4-BE49-F238E27FC236}">
                <a16:creationId xmlns:a16="http://schemas.microsoft.com/office/drawing/2014/main" id="{8862222D-13A8-4B91-09C9-523866DE2379}"/>
              </a:ext>
            </a:extLst>
          </p:cNvPr>
          <p:cNvSpPr txBox="1"/>
          <p:nvPr/>
        </p:nvSpPr>
        <p:spPr>
          <a:xfrm>
            <a:off x="8660064" y="3850695"/>
            <a:ext cx="1558440" cy="369332"/>
          </a:xfrm>
          <a:prstGeom prst="rect">
            <a:avLst/>
          </a:prstGeom>
          <a:noFill/>
        </p:spPr>
        <p:txBody>
          <a:bodyPr wrap="none" rtlCol="0">
            <a:spAutoFit/>
          </a:bodyPr>
          <a:lstStyle/>
          <a:p>
            <a:r>
              <a:rPr lang="en-US" dirty="0"/>
              <a:t>HW3 floorplan</a:t>
            </a:r>
            <a:endParaRPr lang="en-SE" dirty="0"/>
          </a:p>
        </p:txBody>
      </p:sp>
      <p:sp>
        <p:nvSpPr>
          <p:cNvPr id="11" name="TextBox 10">
            <a:extLst>
              <a:ext uri="{FF2B5EF4-FFF2-40B4-BE49-F238E27FC236}">
                <a16:creationId xmlns:a16="http://schemas.microsoft.com/office/drawing/2014/main" id="{754EC11E-4542-D1A2-E194-B709EAFAE284}"/>
              </a:ext>
            </a:extLst>
          </p:cNvPr>
          <p:cNvSpPr txBox="1"/>
          <p:nvPr/>
        </p:nvSpPr>
        <p:spPr>
          <a:xfrm>
            <a:off x="7000374" y="6625928"/>
            <a:ext cx="4662237" cy="253916"/>
          </a:xfrm>
          <a:prstGeom prst="rect">
            <a:avLst/>
          </a:prstGeom>
          <a:noFill/>
        </p:spPr>
        <p:txBody>
          <a:bodyPr wrap="square">
            <a:spAutoFit/>
          </a:bodyPr>
          <a:lstStyle/>
          <a:p>
            <a:r>
              <a:rPr lang="en-SE" sz="1050" dirty="0"/>
              <a:t>https://www.autopilotreview.com/tesla-hardware-4-rolling-out-to-new-vehicles/</a:t>
            </a:r>
          </a:p>
        </p:txBody>
      </p:sp>
    </p:spTree>
    <p:extLst>
      <p:ext uri="{BB962C8B-B14F-4D97-AF65-F5344CB8AC3E}">
        <p14:creationId xmlns:p14="http://schemas.microsoft.com/office/powerpoint/2010/main" val="119071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10FE-6C62-950B-EE52-A0FB14DDBC64}"/>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CAFCF165-5918-7EC2-92A0-2C9A0AFA1A4C}"/>
              </a:ext>
            </a:extLst>
          </p:cNvPr>
          <p:cNvSpPr>
            <a:spLocks noGrp="1"/>
          </p:cNvSpPr>
          <p:nvPr>
            <p:ph idx="1"/>
          </p:nvPr>
        </p:nvSpPr>
        <p:spPr/>
        <p:txBody>
          <a:bodyPr/>
          <a:lstStyle/>
          <a:p>
            <a:r>
              <a:rPr lang="en-US" dirty="0"/>
              <a:t>Some companies offer integration solutions based on chip products from other vendors</a:t>
            </a:r>
          </a:p>
          <a:p>
            <a:pPr lvl="1"/>
            <a:r>
              <a:rPr lang="en-US" dirty="0"/>
              <a:t>Delphi/Audi </a:t>
            </a:r>
            <a:r>
              <a:rPr lang="en-US" dirty="0" err="1"/>
              <a:t>zFAS</a:t>
            </a:r>
            <a:r>
              <a:rPr lang="en-US" dirty="0"/>
              <a:t> (Central Driver Assistance Center)</a:t>
            </a:r>
          </a:p>
          <a:p>
            <a:pPr lvl="2"/>
            <a:r>
              <a:rPr lang="en-US" dirty="0"/>
              <a:t>based on NVIDIA Tegra K1 and Mobileye EyeQ3</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Many others</a:t>
            </a:r>
          </a:p>
          <a:p>
            <a:pPr lvl="2"/>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E81D9D04-468A-2D6B-C0AE-0A2D696A5B1C}"/>
              </a:ext>
            </a:extLst>
          </p:cNvPr>
          <p:cNvSpPr>
            <a:spLocks noGrp="1"/>
          </p:cNvSpPr>
          <p:nvPr>
            <p:ph type="sldNum" sz="quarter" idx="12"/>
          </p:nvPr>
        </p:nvSpPr>
        <p:spPr/>
        <p:txBody>
          <a:bodyPr/>
          <a:lstStyle/>
          <a:p>
            <a:fld id="{1F57BF9A-7B35-9447-9112-EAE7E91B4E99}" type="slidenum">
              <a:rPr lang="en-US" smtClean="0"/>
              <a:t>15</a:t>
            </a:fld>
            <a:endParaRPr lang="en-US"/>
          </a:p>
        </p:txBody>
      </p:sp>
    </p:spTree>
    <p:extLst>
      <p:ext uri="{BB962C8B-B14F-4D97-AF65-F5344CB8AC3E}">
        <p14:creationId xmlns:p14="http://schemas.microsoft.com/office/powerpoint/2010/main" val="425957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2F4A-B735-9EDB-5EC9-EE8024B28066}"/>
              </a:ext>
            </a:extLst>
          </p:cNvPr>
          <p:cNvSpPr>
            <a:spLocks noGrp="1"/>
          </p:cNvSpPr>
          <p:nvPr>
            <p:ph type="title"/>
          </p:nvPr>
        </p:nvSpPr>
        <p:spPr/>
        <p:txBody>
          <a:bodyPr/>
          <a:lstStyle/>
          <a:p>
            <a:r>
              <a:rPr lang="en-US" dirty="0"/>
              <a:t>In-Vehicle Networks</a:t>
            </a:r>
            <a:endParaRPr lang="en-SE" dirty="0"/>
          </a:p>
        </p:txBody>
      </p:sp>
      <p:sp>
        <p:nvSpPr>
          <p:cNvPr id="3" name="Content Placeholder 2">
            <a:extLst>
              <a:ext uri="{FF2B5EF4-FFF2-40B4-BE49-F238E27FC236}">
                <a16:creationId xmlns:a16="http://schemas.microsoft.com/office/drawing/2014/main" id="{60F78AF6-A436-DA53-8D93-2763A61F45AA}"/>
              </a:ext>
            </a:extLst>
          </p:cNvPr>
          <p:cNvSpPr>
            <a:spLocks noGrp="1"/>
          </p:cNvSpPr>
          <p:nvPr>
            <p:ph idx="1"/>
          </p:nvPr>
        </p:nvSpPr>
        <p:spPr>
          <a:xfrm>
            <a:off x="360947" y="1285719"/>
            <a:ext cx="6264443" cy="2564386"/>
          </a:xfrm>
        </p:spPr>
        <p:txBody>
          <a:bodyPr>
            <a:normAutofit fontScale="475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a:t>Media Oriented Systems Transport (MOST) for multimedia (audio/video) transmission</a:t>
            </a:r>
          </a:p>
          <a:p>
            <a:r>
              <a:rPr lang="en-US" dirty="0" err="1"/>
              <a:t>FlexRay</a:t>
            </a:r>
            <a:r>
              <a:rPr lang="en-US" dirty="0"/>
              <a:t> for safety-critical X-by-Wire, where X stands for brake, steer, drive…</a:t>
            </a:r>
          </a:p>
          <a:p>
            <a:r>
              <a:rPr lang="en-US" dirty="0"/>
              <a:t>CAN (Controller Area Network) for low-bandwidth network and interfacing with sensors/actuators</a:t>
            </a:r>
          </a:p>
          <a:p>
            <a:r>
              <a:rPr lang="en-US" dirty="0"/>
              <a:t>LIN (Local Interconnect Network) for body electronics, e.g., door, light, rearview mirrors…</a:t>
            </a:r>
          </a:p>
        </p:txBody>
      </p:sp>
      <p:sp>
        <p:nvSpPr>
          <p:cNvPr id="4" name="Slide Number Placeholder 3">
            <a:extLst>
              <a:ext uri="{FF2B5EF4-FFF2-40B4-BE49-F238E27FC236}">
                <a16:creationId xmlns:a16="http://schemas.microsoft.com/office/drawing/2014/main" id="{23B9D40C-9B14-9983-8D0C-F061AF9EE5F3}"/>
              </a:ext>
            </a:extLst>
          </p:cNvPr>
          <p:cNvSpPr>
            <a:spLocks noGrp="1"/>
          </p:cNvSpPr>
          <p:nvPr>
            <p:ph type="sldNum" sz="quarter" idx="12"/>
          </p:nvPr>
        </p:nvSpPr>
        <p:spPr/>
        <p:txBody>
          <a:bodyPr/>
          <a:lstStyle/>
          <a:p>
            <a:fld id="{1F57BF9A-7B35-9447-9112-EAE7E91B4E99}" type="slidenum">
              <a:rPr lang="en-US" smtClean="0"/>
              <a:t>16</a:t>
            </a:fld>
            <a:endParaRPr lang="en-US"/>
          </a:p>
        </p:txBody>
      </p:sp>
      <p:pic>
        <p:nvPicPr>
          <p:cNvPr id="5" name="Picture 2" descr="Automotive Networking">
            <a:extLst>
              <a:ext uri="{FF2B5EF4-FFF2-40B4-BE49-F238E27FC236}">
                <a16:creationId xmlns:a16="http://schemas.microsoft.com/office/drawing/2014/main" id="{1A261E09-93F6-2B3C-DAC1-25CB6F88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274" y="2052136"/>
            <a:ext cx="5538705" cy="32160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3">
            <a:extLst>
              <a:ext uri="{FF2B5EF4-FFF2-40B4-BE49-F238E27FC236}">
                <a16:creationId xmlns:a16="http://schemas.microsoft.com/office/drawing/2014/main" id="{272B8423-141D-5270-081C-4B334EE6A994}"/>
              </a:ext>
            </a:extLst>
          </p:cNvPr>
          <p:cNvGraphicFramePr>
            <a:graphicFrameLocks/>
          </p:cNvGraphicFramePr>
          <p:nvPr>
            <p:extLst>
              <p:ext uri="{D42A27DB-BD31-4B8C-83A1-F6EECF244321}">
                <p14:modId xmlns:p14="http://schemas.microsoft.com/office/powerpoint/2010/main" val="2421758398"/>
              </p:ext>
            </p:extLst>
          </p:nvPr>
        </p:nvGraphicFramePr>
        <p:xfrm>
          <a:off x="487195" y="3649115"/>
          <a:ext cx="5837832" cy="3145823"/>
        </p:xfrm>
        <a:graphic>
          <a:graphicData uri="http://schemas.openxmlformats.org/drawingml/2006/table">
            <a:tbl>
              <a:tblPr firstRow="1" bandRow="1">
                <a:tableStyleId>{5C22544A-7EE6-4342-B048-85BDC9FD1C3A}</a:tableStyleId>
              </a:tblPr>
              <a:tblGrid>
                <a:gridCol w="1514484">
                  <a:extLst>
                    <a:ext uri="{9D8B030D-6E8A-4147-A177-3AD203B41FA5}">
                      <a16:colId xmlns:a16="http://schemas.microsoft.com/office/drawing/2014/main" val="1127980748"/>
                    </a:ext>
                  </a:extLst>
                </a:gridCol>
                <a:gridCol w="1419727">
                  <a:extLst>
                    <a:ext uri="{9D8B030D-6E8A-4147-A177-3AD203B41FA5}">
                      <a16:colId xmlns:a16="http://schemas.microsoft.com/office/drawing/2014/main" val="3722599048"/>
                    </a:ext>
                  </a:extLst>
                </a:gridCol>
                <a:gridCol w="2903621">
                  <a:extLst>
                    <a:ext uri="{9D8B030D-6E8A-4147-A177-3AD203B41FA5}">
                      <a16:colId xmlns:a16="http://schemas.microsoft.com/office/drawing/2014/main" val="2860937564"/>
                    </a:ext>
                  </a:extLst>
                </a:gridCol>
              </a:tblGrid>
              <a:tr h="370840">
                <a:tc>
                  <a:txBody>
                    <a:bodyPr/>
                    <a:lstStyle/>
                    <a:p>
                      <a:pPr algn="ctr"/>
                      <a:r>
                        <a:rPr lang="en-US" sz="1400" b="1" dirty="0"/>
                        <a:t>Protocol</a:t>
                      </a:r>
                    </a:p>
                  </a:txBody>
                  <a:tcPr/>
                </a:tc>
                <a:tc>
                  <a:txBody>
                    <a:bodyPr/>
                    <a:lstStyle/>
                    <a:p>
                      <a:pPr algn="ctr"/>
                      <a:r>
                        <a:rPr lang="en-US" sz="1400" b="1" dirty="0" err="1"/>
                        <a:t>Datarate</a:t>
                      </a:r>
                      <a:endParaRPr lang="en-US" sz="1400" b="1" dirty="0"/>
                    </a:p>
                  </a:txBody>
                  <a:tcPr/>
                </a:tc>
                <a:tc>
                  <a:txBody>
                    <a:bodyPr/>
                    <a:lstStyle/>
                    <a:p>
                      <a:pPr algn="ctr"/>
                      <a:r>
                        <a:rPr lang="en-US" sz="1400" b="1" dirty="0"/>
                        <a:t>Applications</a:t>
                      </a:r>
                    </a:p>
                  </a:txBody>
                  <a:tcPr/>
                </a:tc>
                <a:extLst>
                  <a:ext uri="{0D108BD9-81ED-4DB2-BD59-A6C34878D82A}">
                    <a16:rowId xmlns:a16="http://schemas.microsoft.com/office/drawing/2014/main" val="2326073035"/>
                  </a:ext>
                </a:extLst>
              </a:tr>
              <a:tr h="370840">
                <a:tc>
                  <a:txBody>
                    <a:bodyPr/>
                    <a:lstStyle/>
                    <a:p>
                      <a:r>
                        <a:rPr lang="en-US" altLang="zh-CN" sz="1400" dirty="0"/>
                        <a:t>LIN</a:t>
                      </a:r>
                      <a:endParaRPr lang="en-US" sz="1400" dirty="0"/>
                    </a:p>
                  </a:txBody>
                  <a:tcPr/>
                </a:tc>
                <a:tc>
                  <a:txBody>
                    <a:bodyPr/>
                    <a:lstStyle/>
                    <a:p>
                      <a:r>
                        <a:rPr lang="en-US" sz="1400" dirty="0"/>
                        <a:t>10 kbps</a:t>
                      </a:r>
                    </a:p>
                  </a:txBody>
                  <a:tcPr/>
                </a:tc>
                <a:tc>
                  <a:txBody>
                    <a:bodyPr/>
                    <a:lstStyle/>
                    <a:p>
                      <a:r>
                        <a:rPr lang="en-US" sz="1400" dirty="0"/>
                        <a:t>Sensor/Actuator networking</a:t>
                      </a:r>
                    </a:p>
                  </a:txBody>
                  <a:tcPr/>
                </a:tc>
                <a:extLst>
                  <a:ext uri="{0D108BD9-81ED-4DB2-BD59-A6C34878D82A}">
                    <a16:rowId xmlns:a16="http://schemas.microsoft.com/office/drawing/2014/main" val="148933530"/>
                  </a:ext>
                </a:extLst>
              </a:tr>
              <a:tr h="370840">
                <a:tc>
                  <a:txBody>
                    <a:bodyPr/>
                    <a:lstStyle/>
                    <a:p>
                      <a:r>
                        <a:rPr lang="en-US" sz="1400" dirty="0"/>
                        <a:t>Low-</a:t>
                      </a:r>
                      <a:r>
                        <a:rPr lang="en-US" sz="1400" baseline="0" dirty="0"/>
                        <a:t>speed CAN</a:t>
                      </a:r>
                      <a:endParaRPr lang="en-US" sz="1400" dirty="0"/>
                    </a:p>
                  </a:txBody>
                  <a:tcPr/>
                </a:tc>
                <a:tc>
                  <a:txBody>
                    <a:bodyPr/>
                    <a:lstStyle/>
                    <a:p>
                      <a:r>
                        <a:rPr lang="en-US" sz="1400" dirty="0"/>
                        <a:t>125 kbps</a:t>
                      </a:r>
                    </a:p>
                  </a:txBody>
                  <a:tcPr/>
                </a:tc>
                <a:tc>
                  <a:txBody>
                    <a:bodyPr/>
                    <a:lstStyle/>
                    <a:p>
                      <a:r>
                        <a:rPr lang="en-US" sz="1400" dirty="0"/>
                        <a:t>Body and comfort</a:t>
                      </a:r>
                    </a:p>
                  </a:txBody>
                  <a:tcPr/>
                </a:tc>
                <a:extLst>
                  <a:ext uri="{0D108BD9-81ED-4DB2-BD59-A6C34878D82A}">
                    <a16:rowId xmlns:a16="http://schemas.microsoft.com/office/drawing/2014/main" val="1116883108"/>
                  </a:ext>
                </a:extLst>
              </a:tr>
              <a:tr h="370840">
                <a:tc>
                  <a:txBody>
                    <a:bodyPr/>
                    <a:lstStyle/>
                    <a:p>
                      <a:r>
                        <a:rPr lang="en-US" sz="1400" dirty="0"/>
                        <a:t>High-speed CAN</a:t>
                      </a:r>
                    </a:p>
                  </a:txBody>
                  <a:tcPr/>
                </a:tc>
                <a:tc>
                  <a:txBody>
                    <a:bodyPr/>
                    <a:lstStyle/>
                    <a:p>
                      <a:r>
                        <a:rPr lang="en-US" sz="1400" dirty="0"/>
                        <a:t>1 Mbps</a:t>
                      </a:r>
                    </a:p>
                  </a:txBody>
                  <a:tcPr/>
                </a:tc>
                <a:tc>
                  <a:txBody>
                    <a:bodyPr/>
                    <a:lstStyle/>
                    <a:p>
                      <a:r>
                        <a:rPr lang="en-US" sz="1400" dirty="0"/>
                        <a:t>Powertrain and chassis</a:t>
                      </a:r>
                    </a:p>
                  </a:txBody>
                  <a:tcPr/>
                </a:tc>
                <a:extLst>
                  <a:ext uri="{0D108BD9-81ED-4DB2-BD59-A6C34878D82A}">
                    <a16:rowId xmlns:a16="http://schemas.microsoft.com/office/drawing/2014/main" val="263318655"/>
                  </a:ext>
                </a:extLst>
              </a:tr>
              <a:tr h="370840">
                <a:tc>
                  <a:txBody>
                    <a:bodyPr/>
                    <a:lstStyle/>
                    <a:p>
                      <a:r>
                        <a:rPr lang="en-US" sz="1400" dirty="0"/>
                        <a:t>CAN-FD</a:t>
                      </a:r>
                    </a:p>
                  </a:txBody>
                  <a:tcPr/>
                </a:tc>
                <a:tc>
                  <a:txBody>
                    <a:bodyPr/>
                    <a:lstStyle/>
                    <a:p>
                      <a:r>
                        <a:rPr lang="en-US" sz="1400" dirty="0"/>
                        <a:t>8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Powertrain and chassis</a:t>
                      </a:r>
                    </a:p>
                  </a:txBody>
                  <a:tcPr/>
                </a:tc>
                <a:extLst>
                  <a:ext uri="{0D108BD9-81ED-4DB2-BD59-A6C34878D82A}">
                    <a16:rowId xmlns:a16="http://schemas.microsoft.com/office/drawing/2014/main" val="4265113929"/>
                  </a:ext>
                </a:extLst>
              </a:tr>
              <a:tr h="4026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FlexRay</a:t>
                      </a:r>
                      <a:endParaRPr lang="en-US" sz="1400" dirty="0"/>
                    </a:p>
                  </a:txBody>
                  <a:tcPr/>
                </a:tc>
                <a:tc>
                  <a:txBody>
                    <a:bodyPr/>
                    <a:lstStyle/>
                    <a:p>
                      <a:r>
                        <a:rPr lang="en-US" sz="1400" dirty="0"/>
                        <a:t>20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Powertrain and chassis</a:t>
                      </a:r>
                    </a:p>
                  </a:txBody>
                  <a:tcPr/>
                </a:tc>
                <a:extLst>
                  <a:ext uri="{0D108BD9-81ED-4DB2-BD59-A6C34878D82A}">
                    <a16:rowId xmlns:a16="http://schemas.microsoft.com/office/drawing/2014/main" val="696674943"/>
                  </a:ext>
                </a:extLst>
              </a:tr>
              <a:tr h="370840">
                <a:tc>
                  <a:txBody>
                    <a:bodyPr/>
                    <a:lstStyle/>
                    <a:p>
                      <a:r>
                        <a:rPr lang="en-US" sz="1400" dirty="0"/>
                        <a:t>MOST150</a:t>
                      </a:r>
                    </a:p>
                  </a:txBody>
                  <a:tcPr/>
                </a:tc>
                <a:tc>
                  <a:txBody>
                    <a:bodyPr/>
                    <a:lstStyle/>
                    <a:p>
                      <a:r>
                        <a:rPr lang="en-US" sz="1400" dirty="0"/>
                        <a:t>150</a:t>
                      </a:r>
                      <a:r>
                        <a:rPr lang="en-US" sz="1400" baseline="0" dirty="0"/>
                        <a:t> Mbps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Infotainment (audio/video)</a:t>
                      </a:r>
                    </a:p>
                  </a:txBody>
                  <a:tcPr/>
                </a:tc>
                <a:extLst>
                  <a:ext uri="{0D108BD9-81ED-4DB2-BD59-A6C34878D82A}">
                    <a16:rowId xmlns:a16="http://schemas.microsoft.com/office/drawing/2014/main" val="774005280"/>
                  </a:ext>
                </a:extLst>
              </a:tr>
              <a:tr h="370840">
                <a:tc>
                  <a:txBody>
                    <a:bodyPr/>
                    <a:lstStyle/>
                    <a:p>
                      <a:r>
                        <a:rPr lang="en-US" sz="1400" dirty="0"/>
                        <a:t>Ethernet</a:t>
                      </a:r>
                    </a:p>
                  </a:txBody>
                  <a:tcPr/>
                </a:tc>
                <a:tc>
                  <a:txBody>
                    <a:bodyPr/>
                    <a:lstStyle/>
                    <a:p>
                      <a:r>
                        <a:rPr lang="en-US" sz="1400" dirty="0"/>
                        <a:t>100</a:t>
                      </a:r>
                      <a:r>
                        <a:rPr lang="en-US" sz="1400" baseline="0" dirty="0"/>
                        <a:t> Mbps</a:t>
                      </a:r>
                      <a:r>
                        <a:rPr lang="en-US" sz="1400" dirty="0"/>
                        <a:t> to </a:t>
                      </a:r>
                    </a:p>
                    <a:p>
                      <a:r>
                        <a:rPr lang="en-US" sz="1400" dirty="0"/>
                        <a:t>10</a:t>
                      </a:r>
                      <a:r>
                        <a:rPr lang="en-US" sz="1400" baseline="0" dirty="0"/>
                        <a:t> </a:t>
                      </a:r>
                      <a:r>
                        <a:rPr lang="en-US" sz="1400" baseline="0" dirty="0" err="1"/>
                        <a:t>Gbps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Backbone network</a:t>
                      </a:r>
                    </a:p>
                  </a:txBody>
                  <a:tcPr/>
                </a:tc>
                <a:extLst>
                  <a:ext uri="{0D108BD9-81ED-4DB2-BD59-A6C34878D82A}">
                    <a16:rowId xmlns:a16="http://schemas.microsoft.com/office/drawing/2014/main" val="3874632698"/>
                  </a:ext>
                </a:extLst>
              </a:tr>
            </a:tbl>
          </a:graphicData>
        </a:graphic>
      </p:graphicFrame>
    </p:spTree>
    <p:extLst>
      <p:ext uri="{BB962C8B-B14F-4D97-AF65-F5344CB8AC3E}">
        <p14:creationId xmlns:p14="http://schemas.microsoft.com/office/powerpoint/2010/main" val="388166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163D-E966-FFE7-1031-B1C4B3B6774B}"/>
              </a:ext>
            </a:extLst>
          </p:cNvPr>
          <p:cNvSpPr>
            <a:spLocks noGrp="1"/>
          </p:cNvSpPr>
          <p:nvPr>
            <p:ph type="title"/>
          </p:nvPr>
        </p:nvSpPr>
        <p:spPr/>
        <p:txBody>
          <a:bodyPr/>
          <a:lstStyle/>
          <a:p>
            <a:pPr algn="ctr"/>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8D30F5D2-2CFF-CD35-EAA0-570DF2C5F6D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816F96A-3CFE-8D2D-3E3D-89BCDA835F21}"/>
              </a:ext>
            </a:extLst>
          </p:cNvPr>
          <p:cNvSpPr>
            <a:spLocks noGrp="1"/>
          </p:cNvSpPr>
          <p:nvPr>
            <p:ph type="sldNum" sz="quarter" idx="12"/>
          </p:nvPr>
        </p:nvSpPr>
        <p:spPr/>
        <p:txBody>
          <a:bodyPr/>
          <a:lstStyle/>
          <a:p>
            <a:fld id="{1F57BF9A-7B35-9447-9112-EAE7E91B4E99}" type="slidenum">
              <a:rPr lang="en-US" smtClean="0"/>
              <a:t>17</a:t>
            </a:fld>
            <a:endParaRPr lang="en-US"/>
          </a:p>
        </p:txBody>
      </p:sp>
      <p:pic>
        <p:nvPicPr>
          <p:cNvPr id="5" name="Picture 4" descr="Image result for software platform">
            <a:extLst>
              <a:ext uri="{FF2B5EF4-FFF2-40B4-BE49-F238E27FC236}">
                <a16:creationId xmlns:a16="http://schemas.microsoft.com/office/drawing/2014/main" id="{1D878CB4-0B51-4A03-32D8-9F235563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277" y="1388427"/>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54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B0AB-9335-93F0-7AF1-DFB1A278E584}"/>
              </a:ext>
            </a:extLst>
          </p:cNvPr>
          <p:cNvSpPr>
            <a:spLocks noGrp="1"/>
          </p:cNvSpPr>
          <p:nvPr>
            <p:ph type="title"/>
          </p:nvPr>
        </p:nvSpPr>
        <p:spPr/>
        <p:txBody>
          <a:bodyPr/>
          <a:lstStyle/>
          <a:p>
            <a:r>
              <a:rPr lang="en-US" dirty="0"/>
              <a:t>AUTOSAR Consortium</a:t>
            </a:r>
            <a:endParaRPr lang="en-SE" dirty="0"/>
          </a:p>
        </p:txBody>
      </p:sp>
      <p:sp>
        <p:nvSpPr>
          <p:cNvPr id="3" name="Content Placeholder 2">
            <a:extLst>
              <a:ext uri="{FF2B5EF4-FFF2-40B4-BE49-F238E27FC236}">
                <a16:creationId xmlns:a16="http://schemas.microsoft.com/office/drawing/2014/main" id="{FD35C52E-A9DA-D5EF-B57C-F4B62264A7BD}"/>
              </a:ext>
            </a:extLst>
          </p:cNvPr>
          <p:cNvSpPr>
            <a:spLocks noGrp="1"/>
          </p:cNvSpPr>
          <p:nvPr>
            <p:ph idx="1"/>
          </p:nvPr>
        </p:nvSpPr>
        <p:spPr>
          <a:xfrm>
            <a:off x="622737" y="1237593"/>
            <a:ext cx="10949153" cy="1826449"/>
          </a:xfrm>
        </p:spPr>
        <p:txBody>
          <a:bodyPr>
            <a:normAutofit fontScale="9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7CF9528-EFAE-4D6A-C64A-CB11809450A2}"/>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7E57A242-92EB-82B6-0F95-0A388CF3B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993" y="2903621"/>
            <a:ext cx="6410013" cy="389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57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6BAA-6988-A38B-9126-E9E4BEBA0A06}"/>
              </a:ext>
            </a:extLst>
          </p:cNvPr>
          <p:cNvSpPr>
            <a:spLocks noGrp="1"/>
          </p:cNvSpPr>
          <p:nvPr>
            <p:ph type="title"/>
          </p:nvPr>
        </p:nvSpPr>
        <p:spPr/>
        <p:txBody>
          <a:bodyPr/>
          <a:lstStyle/>
          <a:p>
            <a:r>
              <a:rPr lang="en-US" dirty="0"/>
              <a:t>AUTOSAR Classic and Adaptive Platforms</a:t>
            </a:r>
            <a:endParaRPr lang="en-SE" dirty="0"/>
          </a:p>
        </p:txBody>
      </p:sp>
      <p:sp>
        <p:nvSpPr>
          <p:cNvPr id="3" name="Content Placeholder 2">
            <a:extLst>
              <a:ext uri="{FF2B5EF4-FFF2-40B4-BE49-F238E27FC236}">
                <a16:creationId xmlns:a16="http://schemas.microsoft.com/office/drawing/2014/main" id="{C56FD735-0E3A-B7EF-6A87-BFE9B730510F}"/>
              </a:ext>
            </a:extLst>
          </p:cNvPr>
          <p:cNvSpPr>
            <a:spLocks noGrp="1"/>
          </p:cNvSpPr>
          <p:nvPr>
            <p:ph idx="1"/>
          </p:nvPr>
        </p:nvSpPr>
        <p:spPr>
          <a:xfrm>
            <a:off x="622737" y="1237593"/>
            <a:ext cx="10949153" cy="1890618"/>
          </a:xfrm>
        </p:spPr>
        <p:txBody>
          <a:bodyPr>
            <a:normAutofit fontScale="77500" lnSpcReduction="20000"/>
          </a:bodyPr>
          <a:lstStyle/>
          <a:p>
            <a:r>
              <a:rPr lang="en-US" dirty="0"/>
              <a:t>AUTOSAR-CP (Classic Platform) is an industry standard for resource-constrained safety-critical ECUs</a:t>
            </a:r>
          </a:p>
          <a:p>
            <a:r>
              <a:rPr lang="en-US" dirty="0"/>
              <a:t>AUTOSAR-AP (Adaptive Platform) is an industry standard for high-performance multicore automotive ECUs</a:t>
            </a:r>
          </a:p>
          <a:p>
            <a:pPr lvl="1"/>
            <a:r>
              <a:rPr lang="en-US" dirty="0"/>
              <a:t>AUTOSAR-AP allows dynamic linking of services and clients during ECU runtime, which facilitates Over-the-Air (OTA) Update</a:t>
            </a:r>
            <a:endParaRPr lang="en-SE" dirty="0"/>
          </a:p>
          <a:p>
            <a:endParaRPr lang="en-SE" dirty="0"/>
          </a:p>
        </p:txBody>
      </p:sp>
      <p:sp>
        <p:nvSpPr>
          <p:cNvPr id="4" name="Slide Number Placeholder 3">
            <a:extLst>
              <a:ext uri="{FF2B5EF4-FFF2-40B4-BE49-F238E27FC236}">
                <a16:creationId xmlns:a16="http://schemas.microsoft.com/office/drawing/2014/main" id="{0D67C280-D0C6-8615-2AD4-64DE5617F7E5}"/>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4">
            <a:extLst>
              <a:ext uri="{FF2B5EF4-FFF2-40B4-BE49-F238E27FC236}">
                <a16:creationId xmlns:a16="http://schemas.microsoft.com/office/drawing/2014/main" id="{6EB35FC5-43E2-AE76-7C4D-47266CD9AC0E}"/>
              </a:ext>
            </a:extLst>
          </p:cNvPr>
          <p:cNvPicPr>
            <a:picLocks noChangeAspect="1"/>
          </p:cNvPicPr>
          <p:nvPr/>
        </p:nvPicPr>
        <p:blipFill>
          <a:blip r:embed="rId2"/>
          <a:stretch>
            <a:fillRect/>
          </a:stretch>
        </p:blipFill>
        <p:spPr>
          <a:xfrm>
            <a:off x="517002" y="3150160"/>
            <a:ext cx="5498786" cy="3453343"/>
          </a:xfrm>
          <a:prstGeom prst="rect">
            <a:avLst/>
          </a:prstGeom>
        </p:spPr>
      </p:pic>
      <p:pic>
        <p:nvPicPr>
          <p:cNvPr id="6" name="Picture 2">
            <a:extLst>
              <a:ext uri="{FF2B5EF4-FFF2-40B4-BE49-F238E27FC236}">
                <a16:creationId xmlns:a16="http://schemas.microsoft.com/office/drawing/2014/main" id="{0A9449A7-3817-2EF1-5245-D28896BE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13" y="3150160"/>
            <a:ext cx="5237300" cy="345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53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pPr algn="ctr"/>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2</a:t>
            </a:fld>
            <a:endParaRPr lang="en-US"/>
          </a:p>
        </p:txBody>
      </p:sp>
      <p:pic>
        <p:nvPicPr>
          <p:cNvPr id="5" name="Picture 2" descr="Image result for computer chips">
            <a:extLst>
              <a:ext uri="{FF2B5EF4-FFF2-40B4-BE49-F238E27FC236}">
                <a16:creationId xmlns:a16="http://schemas.microsoft.com/office/drawing/2014/main" id="{AF6EA1A7-530C-62CF-AC5D-4E424B12C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309699"/>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8D1A-B5B2-EC03-D089-54C8B877A7E9}"/>
              </a:ext>
            </a:extLst>
          </p:cNvPr>
          <p:cNvSpPr>
            <a:spLocks noGrp="1"/>
          </p:cNvSpPr>
          <p:nvPr>
            <p:ph type="title"/>
          </p:nvPr>
        </p:nvSpPr>
        <p:spPr>
          <a:xfrm>
            <a:off x="622738" y="63062"/>
            <a:ext cx="5970568" cy="1069486"/>
          </a:xfrm>
        </p:spPr>
        <p:txBody>
          <a:bodyPr>
            <a:normAutofit fontScale="90000"/>
          </a:bodyPr>
          <a:lstStyle/>
          <a:p>
            <a:r>
              <a:rPr lang="en-US" dirty="0"/>
              <a:t>Integration of Multiple SW Platforms</a:t>
            </a:r>
            <a:endParaRPr lang="en-SE" dirty="0"/>
          </a:p>
        </p:txBody>
      </p:sp>
      <p:sp>
        <p:nvSpPr>
          <p:cNvPr id="3" name="Content Placeholder 2">
            <a:extLst>
              <a:ext uri="{FF2B5EF4-FFF2-40B4-BE49-F238E27FC236}">
                <a16:creationId xmlns:a16="http://schemas.microsoft.com/office/drawing/2014/main" id="{03425076-FBFA-CEC6-E915-FA0E0A61054D}"/>
              </a:ext>
            </a:extLst>
          </p:cNvPr>
          <p:cNvSpPr>
            <a:spLocks noGrp="1"/>
          </p:cNvSpPr>
          <p:nvPr>
            <p:ph idx="1"/>
          </p:nvPr>
        </p:nvSpPr>
        <p:spPr>
          <a:xfrm>
            <a:off x="622737" y="1237593"/>
            <a:ext cx="6676421" cy="5194738"/>
          </a:xfrm>
        </p:spPr>
        <p:txBody>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5D7F161F-3ECA-FAA3-A2CA-30D480173B16}"/>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5" name="Picture 4">
            <a:extLst>
              <a:ext uri="{FF2B5EF4-FFF2-40B4-BE49-F238E27FC236}">
                <a16:creationId xmlns:a16="http://schemas.microsoft.com/office/drawing/2014/main" id="{B821E2E9-BFA5-3D5A-16E3-36E9AAA15769}"/>
              </a:ext>
            </a:extLst>
          </p:cNvPr>
          <p:cNvPicPr>
            <a:picLocks noChangeAspect="1"/>
          </p:cNvPicPr>
          <p:nvPr/>
        </p:nvPicPr>
        <p:blipFill>
          <a:blip r:embed="rId2"/>
          <a:stretch>
            <a:fillRect/>
          </a:stretch>
        </p:blipFill>
        <p:spPr>
          <a:xfrm>
            <a:off x="7064923" y="103918"/>
            <a:ext cx="4748722" cy="6691020"/>
          </a:xfrm>
          <a:prstGeom prst="rect">
            <a:avLst/>
          </a:prstGeom>
        </p:spPr>
      </p:pic>
    </p:spTree>
    <p:extLst>
      <p:ext uri="{BB962C8B-B14F-4D97-AF65-F5344CB8AC3E}">
        <p14:creationId xmlns:p14="http://schemas.microsoft.com/office/powerpoint/2010/main" val="3206643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EADF-EE7D-9442-D8F8-7F29FD59C735}"/>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6D6444BE-609B-DF75-1AF5-D0298F94BF0C}"/>
              </a:ext>
            </a:extLst>
          </p:cNvPr>
          <p:cNvSpPr>
            <a:spLocks noGrp="1"/>
          </p:cNvSpPr>
          <p:nvPr>
            <p:ph idx="1"/>
          </p:nvPr>
        </p:nvSpPr>
        <p:spPr>
          <a:xfrm>
            <a:off x="622737" y="1237593"/>
            <a:ext cx="6465831" cy="5444200"/>
          </a:xfrm>
        </p:spPr>
        <p:txBody>
          <a:bodyPr>
            <a:normAutofit fontScale="92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a:t>
            </a:r>
          </a:p>
          <a:p>
            <a:r>
              <a:rPr lang="en-US" dirty="0"/>
              <a:t>Since ROS uses Linux as the underlying operating system, it is difficult to pass high-level of safety certification</a:t>
            </a:r>
          </a:p>
        </p:txBody>
      </p:sp>
      <p:sp>
        <p:nvSpPr>
          <p:cNvPr id="4" name="Slide Number Placeholder 3">
            <a:extLst>
              <a:ext uri="{FF2B5EF4-FFF2-40B4-BE49-F238E27FC236}">
                <a16:creationId xmlns:a16="http://schemas.microsoft.com/office/drawing/2014/main" id="{34426B9D-8805-ED79-1060-860582ACCD01}"/>
              </a:ext>
            </a:extLst>
          </p:cNvPr>
          <p:cNvSpPr>
            <a:spLocks noGrp="1"/>
          </p:cNvSpPr>
          <p:nvPr>
            <p:ph type="sldNum" sz="quarter" idx="12"/>
          </p:nvPr>
        </p:nvSpPr>
        <p:spPr/>
        <p:txBody>
          <a:bodyPr/>
          <a:lstStyle/>
          <a:p>
            <a:fld id="{1F57BF9A-7B35-9447-9112-EAE7E91B4E99}" type="slidenum">
              <a:rPr lang="en-US" smtClean="0"/>
              <a:t>21</a:t>
            </a:fld>
            <a:endParaRPr lang="en-US"/>
          </a:p>
        </p:txBody>
      </p:sp>
      <p:pic>
        <p:nvPicPr>
          <p:cNvPr id="5" name="Picture 4">
            <a:extLst>
              <a:ext uri="{FF2B5EF4-FFF2-40B4-BE49-F238E27FC236}">
                <a16:creationId xmlns:a16="http://schemas.microsoft.com/office/drawing/2014/main" id="{04FCF25B-991F-353A-1E66-8B0AB0292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81" y="1245099"/>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DE66F5-99A1-BD2C-49FC-5F477797E2EE}"/>
              </a:ext>
            </a:extLst>
          </p:cNvPr>
          <p:cNvPicPr>
            <a:picLocks noChangeAspect="1"/>
          </p:cNvPicPr>
          <p:nvPr/>
        </p:nvPicPr>
        <p:blipFill>
          <a:blip r:embed="rId3"/>
          <a:stretch>
            <a:fillRect/>
          </a:stretch>
        </p:blipFill>
        <p:spPr>
          <a:xfrm>
            <a:off x="7088568" y="3674156"/>
            <a:ext cx="4964026" cy="2599644"/>
          </a:xfrm>
          <a:prstGeom prst="rect">
            <a:avLst/>
          </a:prstGeom>
        </p:spPr>
      </p:pic>
      <p:sp>
        <p:nvSpPr>
          <p:cNvPr id="7" name="Rectangle 6">
            <a:extLst>
              <a:ext uri="{FF2B5EF4-FFF2-40B4-BE49-F238E27FC236}">
                <a16:creationId xmlns:a16="http://schemas.microsoft.com/office/drawing/2014/main" id="{A9CD891F-2B0E-8654-7F77-F066EE733F5B}"/>
              </a:ext>
            </a:extLst>
          </p:cNvPr>
          <p:cNvSpPr/>
          <p:nvPr/>
        </p:nvSpPr>
        <p:spPr>
          <a:xfrm>
            <a:off x="7467600" y="6266294"/>
            <a:ext cx="4820652" cy="415498"/>
          </a:xfrm>
          <a:prstGeom prst="rect">
            <a:avLst/>
          </a:prstGeom>
        </p:spPr>
        <p:txBody>
          <a:bodyPr wrap="square">
            <a:spAutoFit/>
          </a:bodyPr>
          <a:lstStyle/>
          <a:p>
            <a:r>
              <a:rPr lang="en-US" sz="1050" dirty="0">
                <a:solidFill>
                  <a:srgbClr val="222222"/>
                </a:solidFill>
              </a:rPr>
              <a:t>Maruyama Y, Kato S, Azumi T. Exploring the performance of ROS2[C], Proceedings of the 13th International Conference on Embedded Software. 2016: 1-10.</a:t>
            </a:r>
            <a:endParaRPr lang="en-SE" sz="1050" dirty="0"/>
          </a:p>
        </p:txBody>
      </p:sp>
    </p:spTree>
    <p:extLst>
      <p:ext uri="{BB962C8B-B14F-4D97-AF65-F5344CB8AC3E}">
        <p14:creationId xmlns:p14="http://schemas.microsoft.com/office/powerpoint/2010/main" val="3283929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C416-8D42-B299-5B93-916E98229AA9}"/>
              </a:ext>
            </a:extLst>
          </p:cNvPr>
          <p:cNvSpPr>
            <a:spLocks noGrp="1"/>
          </p:cNvSpPr>
          <p:nvPr>
            <p:ph type="title"/>
          </p:nvPr>
        </p:nvSpPr>
        <p:spPr/>
        <p:txBody>
          <a:bodyPr/>
          <a:lstStyle/>
          <a:p>
            <a:r>
              <a:rPr lang="en-US" dirty="0"/>
              <a:t>Apex.ai</a:t>
            </a:r>
            <a:endParaRPr lang="en-SE" dirty="0"/>
          </a:p>
        </p:txBody>
      </p:sp>
      <p:sp>
        <p:nvSpPr>
          <p:cNvPr id="3" name="Content Placeholder 2">
            <a:extLst>
              <a:ext uri="{FF2B5EF4-FFF2-40B4-BE49-F238E27FC236}">
                <a16:creationId xmlns:a16="http://schemas.microsoft.com/office/drawing/2014/main" id="{972A5CD7-6A56-6232-518E-C20A3A7897B5}"/>
              </a:ext>
            </a:extLst>
          </p:cNvPr>
          <p:cNvSpPr>
            <a:spLocks noGrp="1"/>
          </p:cNvSpPr>
          <p:nvPr>
            <p:ph idx="1"/>
          </p:nvPr>
        </p:nvSpPr>
        <p:spPr>
          <a:xfrm>
            <a:off x="622738" y="1237593"/>
            <a:ext cx="5179294" cy="5194738"/>
          </a:xfrm>
        </p:spPr>
        <p:txBody>
          <a:bodyPr>
            <a:normAutofit/>
          </a:bodyPr>
          <a:lstStyle/>
          <a:p>
            <a:r>
              <a:rPr lang="en-US" dirty="0"/>
              <a:t>“Safe and certified software framework for autonomous mobility systems.”</a:t>
            </a:r>
          </a:p>
          <a:p>
            <a:r>
              <a:rPr lang="en-US" dirty="0"/>
              <a:t>Certified as a Safety Element out of Context (</a:t>
            </a:r>
            <a:r>
              <a:rPr lang="en-US" dirty="0" err="1"/>
              <a:t>SEooC</a:t>
            </a:r>
            <a:r>
              <a:rPr lang="en-US" dirty="0"/>
              <a:t>) up to Automotive Safety Integrity Level (ASIL)-D </a:t>
            </a:r>
          </a:p>
          <a:p>
            <a:pPr lvl="1"/>
            <a:r>
              <a:rPr lang="en-US" dirty="0"/>
              <a:t>Choice among multiple Real-Time Operating Systems (RTOS)</a:t>
            </a:r>
            <a:endParaRPr lang="en-SE" dirty="0"/>
          </a:p>
        </p:txBody>
      </p:sp>
      <p:sp>
        <p:nvSpPr>
          <p:cNvPr id="4" name="Slide Number Placeholder 3">
            <a:extLst>
              <a:ext uri="{FF2B5EF4-FFF2-40B4-BE49-F238E27FC236}">
                <a16:creationId xmlns:a16="http://schemas.microsoft.com/office/drawing/2014/main" id="{3E855EFF-A3B0-598A-A3A9-79668E954837}"/>
              </a:ext>
            </a:extLst>
          </p:cNvPr>
          <p:cNvSpPr>
            <a:spLocks noGrp="1"/>
          </p:cNvSpPr>
          <p:nvPr>
            <p:ph type="sldNum" sz="quarter" idx="12"/>
          </p:nvPr>
        </p:nvSpPr>
        <p:spPr/>
        <p:txBody>
          <a:bodyPr/>
          <a:lstStyle/>
          <a:p>
            <a:fld id="{1F57BF9A-7B35-9447-9112-EAE7E91B4E99}" type="slidenum">
              <a:rPr lang="en-US" smtClean="0"/>
              <a:t>22</a:t>
            </a:fld>
            <a:endParaRPr lang="en-US"/>
          </a:p>
        </p:txBody>
      </p:sp>
      <p:pic>
        <p:nvPicPr>
          <p:cNvPr id="7" name="Picture 6">
            <a:extLst>
              <a:ext uri="{FF2B5EF4-FFF2-40B4-BE49-F238E27FC236}">
                <a16:creationId xmlns:a16="http://schemas.microsoft.com/office/drawing/2014/main" id="{99F8E747-F9BC-B88C-42B5-A322E40663CF}"/>
              </a:ext>
            </a:extLst>
          </p:cNvPr>
          <p:cNvPicPr>
            <a:picLocks noChangeAspect="1"/>
          </p:cNvPicPr>
          <p:nvPr/>
        </p:nvPicPr>
        <p:blipFill>
          <a:blip r:embed="rId3"/>
          <a:stretch>
            <a:fillRect/>
          </a:stretch>
        </p:blipFill>
        <p:spPr>
          <a:xfrm>
            <a:off x="6213507" y="1996360"/>
            <a:ext cx="5525271" cy="3639058"/>
          </a:xfrm>
          <a:prstGeom prst="rect">
            <a:avLst/>
          </a:prstGeom>
        </p:spPr>
      </p:pic>
      <p:sp>
        <p:nvSpPr>
          <p:cNvPr id="10" name="TextBox 9">
            <a:extLst>
              <a:ext uri="{FF2B5EF4-FFF2-40B4-BE49-F238E27FC236}">
                <a16:creationId xmlns:a16="http://schemas.microsoft.com/office/drawing/2014/main" id="{0DA415F6-A9D6-8809-400D-F2A8B529ECCC}"/>
              </a:ext>
            </a:extLst>
          </p:cNvPr>
          <p:cNvSpPr txBox="1"/>
          <p:nvPr/>
        </p:nvSpPr>
        <p:spPr>
          <a:xfrm>
            <a:off x="8412265" y="5635418"/>
            <a:ext cx="1792478" cy="253916"/>
          </a:xfrm>
          <a:prstGeom prst="rect">
            <a:avLst/>
          </a:prstGeom>
          <a:noFill/>
        </p:spPr>
        <p:txBody>
          <a:bodyPr wrap="none" rtlCol="0">
            <a:spAutoFit/>
          </a:bodyPr>
          <a:lstStyle/>
          <a:p>
            <a:r>
              <a:rPr lang="en-US" sz="1050" dirty="0"/>
              <a:t>https://www.apex.ai/apexida</a:t>
            </a:r>
            <a:endParaRPr lang="en-SE" sz="1050" dirty="0"/>
          </a:p>
        </p:txBody>
      </p:sp>
    </p:spTree>
    <p:extLst>
      <p:ext uri="{BB962C8B-B14F-4D97-AF65-F5344CB8AC3E}">
        <p14:creationId xmlns:p14="http://schemas.microsoft.com/office/powerpoint/2010/main" val="243859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FAF6-AE90-48E8-45C1-DE6C719A636C}"/>
              </a:ext>
            </a:extLst>
          </p:cNvPr>
          <p:cNvSpPr>
            <a:spLocks noGrp="1"/>
          </p:cNvSpPr>
          <p:nvPr>
            <p:ph type="title"/>
          </p:nvPr>
        </p:nvSpPr>
        <p:spPr/>
        <p:txBody>
          <a:bodyPr/>
          <a:lstStyle/>
          <a:p>
            <a:r>
              <a:rPr lang="en-US" dirty="0"/>
              <a:t>NVIDIA DRIVE Software Framework</a:t>
            </a:r>
            <a:endParaRPr lang="en-SE" dirty="0"/>
          </a:p>
        </p:txBody>
      </p:sp>
      <p:sp>
        <p:nvSpPr>
          <p:cNvPr id="3" name="Content Placeholder 2">
            <a:extLst>
              <a:ext uri="{FF2B5EF4-FFF2-40B4-BE49-F238E27FC236}">
                <a16:creationId xmlns:a16="http://schemas.microsoft.com/office/drawing/2014/main" id="{5079431D-DA33-FAE0-3D7B-10C682F9F38F}"/>
              </a:ext>
            </a:extLst>
          </p:cNvPr>
          <p:cNvSpPr>
            <a:spLocks noGrp="1"/>
          </p:cNvSpPr>
          <p:nvPr>
            <p:ph idx="1"/>
          </p:nvPr>
        </p:nvSpPr>
        <p:spPr>
          <a:xfrm>
            <a:off x="518465" y="1237592"/>
            <a:ext cx="4879704" cy="5557345"/>
          </a:xfrm>
        </p:spPr>
        <p:txBody>
          <a:bodyPr>
            <a:normAutofit fontScale="77500" lnSpcReduction="2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a:p>
            <a:endParaRPr lang="en-SE" dirty="0"/>
          </a:p>
        </p:txBody>
      </p:sp>
      <p:sp>
        <p:nvSpPr>
          <p:cNvPr id="4" name="Slide Number Placeholder 3">
            <a:extLst>
              <a:ext uri="{FF2B5EF4-FFF2-40B4-BE49-F238E27FC236}">
                <a16:creationId xmlns:a16="http://schemas.microsoft.com/office/drawing/2014/main" id="{39D93B38-AB80-5177-068E-BDFD11CF0448}"/>
              </a:ext>
            </a:extLst>
          </p:cNvPr>
          <p:cNvSpPr>
            <a:spLocks noGrp="1"/>
          </p:cNvSpPr>
          <p:nvPr>
            <p:ph type="sldNum" sz="quarter" idx="12"/>
          </p:nvPr>
        </p:nvSpPr>
        <p:spPr/>
        <p:txBody>
          <a:bodyPr/>
          <a:lstStyle/>
          <a:p>
            <a:fld id="{1F57BF9A-7B35-9447-9112-EAE7E91B4E99}" type="slidenum">
              <a:rPr lang="en-US" smtClean="0"/>
              <a:t>23</a:t>
            </a:fld>
            <a:endParaRPr lang="en-US"/>
          </a:p>
        </p:txBody>
      </p:sp>
      <p:pic>
        <p:nvPicPr>
          <p:cNvPr id="5" name="Picture 4">
            <a:extLst>
              <a:ext uri="{FF2B5EF4-FFF2-40B4-BE49-F238E27FC236}">
                <a16:creationId xmlns:a16="http://schemas.microsoft.com/office/drawing/2014/main" id="{9AFD480D-420C-9A9A-3CBA-D187356F6443}"/>
              </a:ext>
            </a:extLst>
          </p:cNvPr>
          <p:cNvPicPr>
            <a:picLocks noChangeAspect="1"/>
          </p:cNvPicPr>
          <p:nvPr/>
        </p:nvPicPr>
        <p:blipFill>
          <a:blip r:embed="rId2"/>
          <a:stretch>
            <a:fillRect/>
          </a:stretch>
        </p:blipFill>
        <p:spPr>
          <a:xfrm>
            <a:off x="5354957" y="1260630"/>
            <a:ext cx="6733858" cy="5110517"/>
          </a:xfrm>
          <a:prstGeom prst="rect">
            <a:avLst/>
          </a:prstGeom>
        </p:spPr>
      </p:pic>
    </p:spTree>
    <p:extLst>
      <p:ext uri="{BB962C8B-B14F-4D97-AF65-F5344CB8AC3E}">
        <p14:creationId xmlns:p14="http://schemas.microsoft.com/office/powerpoint/2010/main" val="3869000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77DB-0EFB-3EDE-C170-0226066AA16D}"/>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82265C33-BFEC-8873-A9D5-0FE5E50C863C}"/>
              </a:ext>
            </a:extLst>
          </p:cNvPr>
          <p:cNvSpPr>
            <a:spLocks noGrp="1"/>
          </p:cNvSpPr>
          <p:nvPr>
            <p:ph idx="1"/>
          </p:nvPr>
        </p:nvSpPr>
        <p:spPr>
          <a:xfrm>
            <a:off x="622737" y="1237593"/>
            <a:ext cx="6844863" cy="5194738"/>
          </a:xfrm>
        </p:spPr>
        <p:txBody>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p:txBody>
      </p:sp>
      <p:sp>
        <p:nvSpPr>
          <p:cNvPr id="4" name="Slide Number Placeholder 3">
            <a:extLst>
              <a:ext uri="{FF2B5EF4-FFF2-40B4-BE49-F238E27FC236}">
                <a16:creationId xmlns:a16="http://schemas.microsoft.com/office/drawing/2014/main" id="{F1E5A2C0-28FD-196B-68F9-E94570E307FF}"/>
              </a:ext>
            </a:extLst>
          </p:cNvPr>
          <p:cNvSpPr>
            <a:spLocks noGrp="1"/>
          </p:cNvSpPr>
          <p:nvPr>
            <p:ph type="sldNum" sz="quarter" idx="12"/>
          </p:nvPr>
        </p:nvSpPr>
        <p:spPr/>
        <p:txBody>
          <a:bodyPr/>
          <a:lstStyle/>
          <a:p>
            <a:fld id="{1F57BF9A-7B35-9447-9112-EAE7E91B4E99}" type="slidenum">
              <a:rPr lang="en-US" smtClean="0"/>
              <a:t>24</a:t>
            </a:fld>
            <a:endParaRPr lang="en-US"/>
          </a:p>
        </p:txBody>
      </p:sp>
      <p:pic>
        <p:nvPicPr>
          <p:cNvPr id="5" name="Picture 4">
            <a:extLst>
              <a:ext uri="{FF2B5EF4-FFF2-40B4-BE49-F238E27FC236}">
                <a16:creationId xmlns:a16="http://schemas.microsoft.com/office/drawing/2014/main" id="{82F79B27-1308-F23F-1FE4-20E5EE53ADBC}"/>
              </a:ext>
            </a:extLst>
          </p:cNvPr>
          <p:cNvPicPr>
            <a:picLocks noChangeAspect="1"/>
          </p:cNvPicPr>
          <p:nvPr/>
        </p:nvPicPr>
        <p:blipFill>
          <a:blip r:embed="rId2"/>
          <a:stretch>
            <a:fillRect/>
          </a:stretch>
        </p:blipFill>
        <p:spPr>
          <a:xfrm>
            <a:off x="7178072" y="3537040"/>
            <a:ext cx="4612875" cy="3207650"/>
          </a:xfrm>
          <a:prstGeom prst="rect">
            <a:avLst/>
          </a:prstGeom>
        </p:spPr>
      </p:pic>
      <p:pic>
        <p:nvPicPr>
          <p:cNvPr id="6" name="Picture 5">
            <a:extLst>
              <a:ext uri="{FF2B5EF4-FFF2-40B4-BE49-F238E27FC236}">
                <a16:creationId xmlns:a16="http://schemas.microsoft.com/office/drawing/2014/main" id="{3ADC7571-8B4D-51FC-4AED-EA921A9AE831}"/>
              </a:ext>
            </a:extLst>
          </p:cNvPr>
          <p:cNvPicPr>
            <a:picLocks noChangeAspect="1"/>
          </p:cNvPicPr>
          <p:nvPr/>
        </p:nvPicPr>
        <p:blipFill>
          <a:blip r:embed="rId3"/>
          <a:stretch>
            <a:fillRect/>
          </a:stretch>
        </p:blipFill>
        <p:spPr>
          <a:xfrm>
            <a:off x="8207452" y="1237593"/>
            <a:ext cx="2866255" cy="2439270"/>
          </a:xfrm>
          <a:prstGeom prst="rect">
            <a:avLst/>
          </a:prstGeom>
        </p:spPr>
      </p:pic>
    </p:spTree>
    <p:extLst>
      <p:ext uri="{BB962C8B-B14F-4D97-AF65-F5344CB8AC3E}">
        <p14:creationId xmlns:p14="http://schemas.microsoft.com/office/powerpoint/2010/main" val="3717693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3B29-74FC-E353-5661-525672EE0561}"/>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0879AE2B-3779-648E-4626-EC498D254297}"/>
              </a:ext>
            </a:extLst>
          </p:cNvPr>
          <p:cNvSpPr>
            <a:spLocks noGrp="1"/>
          </p:cNvSpPr>
          <p:nvPr>
            <p:ph idx="1"/>
          </p:nvPr>
        </p:nvSpPr>
        <p:spPr>
          <a:xfrm>
            <a:off x="622738" y="1237593"/>
            <a:ext cx="4887726" cy="5194738"/>
          </a:xfrm>
        </p:spPr>
        <p:txBody>
          <a:bodyPr>
            <a:normAutofit lnSpcReduction="10000"/>
          </a:bodyPr>
          <a:lstStyle/>
          <a:p>
            <a:r>
              <a:rPr lang="en-US" dirty="0"/>
              <a:t>An open-source, hardware-neutral AD platform from China</a:t>
            </a:r>
          </a:p>
          <a:p>
            <a:r>
              <a:rPr lang="en-US" dirty="0"/>
              <a:t>Initially based on ROS, but later replaced ROS with their own components</a:t>
            </a:r>
          </a:p>
          <a:p>
            <a:pPr lvl="1"/>
            <a:r>
              <a:rPr lang="en-US" dirty="0"/>
              <a:t>Real-Time OS: Linux kernel with real-time patch</a:t>
            </a:r>
          </a:p>
          <a:p>
            <a:pPr lvl="1"/>
            <a:r>
              <a:rPr lang="en-US" dirty="0"/>
              <a:t>Cyber RT: lightweight, high-performance communication middleware</a:t>
            </a:r>
            <a:endParaRPr lang="en-SE" dirty="0"/>
          </a:p>
          <a:p>
            <a:endParaRPr lang="en-SE" dirty="0"/>
          </a:p>
        </p:txBody>
      </p:sp>
      <p:sp>
        <p:nvSpPr>
          <p:cNvPr id="4" name="Slide Number Placeholder 3">
            <a:extLst>
              <a:ext uri="{FF2B5EF4-FFF2-40B4-BE49-F238E27FC236}">
                <a16:creationId xmlns:a16="http://schemas.microsoft.com/office/drawing/2014/main" id="{74E764E4-97A0-9A4D-6368-EA3F2BB2A065}"/>
              </a:ext>
            </a:extLst>
          </p:cNvPr>
          <p:cNvSpPr>
            <a:spLocks noGrp="1"/>
          </p:cNvSpPr>
          <p:nvPr>
            <p:ph type="sldNum" sz="quarter" idx="12"/>
          </p:nvPr>
        </p:nvSpPr>
        <p:spPr/>
        <p:txBody>
          <a:bodyPr/>
          <a:lstStyle/>
          <a:p>
            <a:fld id="{1F57BF9A-7B35-9447-9112-EAE7E91B4E99}" type="slidenum">
              <a:rPr lang="en-US" smtClean="0"/>
              <a:t>25</a:t>
            </a:fld>
            <a:endParaRPr lang="en-US"/>
          </a:p>
        </p:txBody>
      </p:sp>
      <p:pic>
        <p:nvPicPr>
          <p:cNvPr id="5" name="Picture 2">
            <a:extLst>
              <a:ext uri="{FF2B5EF4-FFF2-40B4-BE49-F238E27FC236}">
                <a16:creationId xmlns:a16="http://schemas.microsoft.com/office/drawing/2014/main" id="{28DEDDF1-1651-37D6-F593-DA26ADAA5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463" y="2088753"/>
            <a:ext cx="6595734" cy="334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60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1A0A8FA-2836-2739-5610-CF46967C9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5805" y="1641717"/>
            <a:ext cx="6619209" cy="37237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77EFDD-9569-B366-8AD3-D1369DF0BB6B}"/>
              </a:ext>
            </a:extLst>
          </p:cNvPr>
          <p:cNvSpPr>
            <a:spLocks noGrp="1"/>
          </p:cNvSpPr>
          <p:nvPr>
            <p:ph type="title"/>
          </p:nvPr>
        </p:nvSpPr>
        <p:spPr/>
        <p:txBody>
          <a:bodyPr>
            <a:normAutofit fontScale="90000"/>
          </a:bodyPr>
          <a:lstStyle/>
          <a:p>
            <a:r>
              <a:rPr lang="en-US" dirty="0"/>
              <a:t>Over-The-Air (OTA) Update w. Connectivity ECU</a:t>
            </a:r>
            <a:endParaRPr lang="en-SE" dirty="0"/>
          </a:p>
        </p:txBody>
      </p:sp>
      <p:sp>
        <p:nvSpPr>
          <p:cNvPr id="3" name="Content Placeholder 2">
            <a:extLst>
              <a:ext uri="{FF2B5EF4-FFF2-40B4-BE49-F238E27FC236}">
                <a16:creationId xmlns:a16="http://schemas.microsoft.com/office/drawing/2014/main" id="{8E34310C-762E-988A-1E36-AD1B96FC4E5F}"/>
              </a:ext>
            </a:extLst>
          </p:cNvPr>
          <p:cNvSpPr>
            <a:spLocks noGrp="1"/>
          </p:cNvSpPr>
          <p:nvPr>
            <p:ph idx="1"/>
          </p:nvPr>
        </p:nvSpPr>
        <p:spPr>
          <a:xfrm>
            <a:off x="622738" y="1237593"/>
            <a:ext cx="5656682" cy="5713465"/>
          </a:xfrm>
        </p:spPr>
        <p:txBody>
          <a:bodyPr>
            <a:normAutofit fontScale="77500" lnSpcReduction="20000"/>
          </a:bodyPr>
          <a:lstStyle/>
          <a:p>
            <a:r>
              <a:rPr lang="en-US" dirty="0"/>
              <a:t>Flash Bootloaders are small programs used to erase and rewrite the flash memory, for programming an ECU or updating it later in its life cycle</a:t>
            </a:r>
          </a:p>
          <a:p>
            <a:r>
              <a:rPr lang="en-US" dirty="0"/>
              <a:t>The new version of software is transferred wirelessly to the vehicle and temporarily stored on a "Connectivity ECU", with sufficiently large memory. When in a safe state, the connectivity ECU starts the update process and loads the software update to the target ECU via a diagnostic sequence - just as the service shop diagnostic tester would do</a:t>
            </a:r>
          </a:p>
          <a:p>
            <a:pPr lvl="1"/>
            <a:r>
              <a:rPr lang="en-US" dirty="0"/>
              <a:t>During the update process, the vehicle remains in a safe state and cannot be used</a:t>
            </a:r>
          </a:p>
          <a:p>
            <a:pPr lvl="1"/>
            <a:r>
              <a:rPr lang="en-US" dirty="0"/>
              <a:t>The ECUs involved in the update process must be supplied with power. The remaining capacity of the battery limits duration of the update</a:t>
            </a:r>
          </a:p>
        </p:txBody>
      </p:sp>
      <p:sp>
        <p:nvSpPr>
          <p:cNvPr id="4" name="Slide Number Placeholder 3">
            <a:extLst>
              <a:ext uri="{FF2B5EF4-FFF2-40B4-BE49-F238E27FC236}">
                <a16:creationId xmlns:a16="http://schemas.microsoft.com/office/drawing/2014/main" id="{9ACAB423-CE43-9C95-8EF3-CBEF77E65697}"/>
              </a:ext>
            </a:extLst>
          </p:cNvPr>
          <p:cNvSpPr>
            <a:spLocks noGrp="1"/>
          </p:cNvSpPr>
          <p:nvPr>
            <p:ph type="sldNum" sz="quarter" idx="12"/>
          </p:nvPr>
        </p:nvSpPr>
        <p:spPr/>
        <p:txBody>
          <a:bodyPr/>
          <a:lstStyle/>
          <a:p>
            <a:fld id="{1F57BF9A-7B35-9447-9112-EAE7E91B4E99}" type="slidenum">
              <a:rPr lang="en-US" smtClean="0"/>
              <a:t>26</a:t>
            </a:fld>
            <a:endParaRPr lang="en-US"/>
          </a:p>
        </p:txBody>
      </p:sp>
    </p:spTree>
    <p:extLst>
      <p:ext uri="{BB962C8B-B14F-4D97-AF65-F5344CB8AC3E}">
        <p14:creationId xmlns:p14="http://schemas.microsoft.com/office/powerpoint/2010/main" val="2443309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3554-A054-335A-3B49-0F0F2C7009BD}"/>
              </a:ext>
            </a:extLst>
          </p:cNvPr>
          <p:cNvSpPr>
            <a:spLocks noGrp="1"/>
          </p:cNvSpPr>
          <p:nvPr>
            <p:ph type="title"/>
          </p:nvPr>
        </p:nvSpPr>
        <p:spPr/>
        <p:txBody>
          <a:bodyPr/>
          <a:lstStyle/>
          <a:p>
            <a:r>
              <a:rPr lang="en-US" dirty="0"/>
              <a:t>OTA Update w/o Connectivity ECU</a:t>
            </a:r>
            <a:endParaRPr lang="en-SE" dirty="0"/>
          </a:p>
        </p:txBody>
      </p:sp>
      <p:sp>
        <p:nvSpPr>
          <p:cNvPr id="3" name="Content Placeholder 2">
            <a:extLst>
              <a:ext uri="{FF2B5EF4-FFF2-40B4-BE49-F238E27FC236}">
                <a16:creationId xmlns:a16="http://schemas.microsoft.com/office/drawing/2014/main" id="{51C790E0-882B-3DE7-077F-F66A85D958FD}"/>
              </a:ext>
            </a:extLst>
          </p:cNvPr>
          <p:cNvSpPr>
            <a:spLocks noGrp="1"/>
          </p:cNvSpPr>
          <p:nvPr>
            <p:ph idx="1"/>
          </p:nvPr>
        </p:nvSpPr>
        <p:spPr>
          <a:xfrm>
            <a:off x="622738" y="1237593"/>
            <a:ext cx="5127614" cy="5194738"/>
          </a:xfrm>
        </p:spPr>
        <p:txBody>
          <a:bodyPr>
            <a:normAutofit fontScale="85000" lnSpcReduction="20000"/>
          </a:bodyPr>
          <a:lstStyle/>
          <a:p>
            <a:r>
              <a:rPr lang="en-US" dirty="0"/>
              <a:t>New version of software is directly transferred to the target during normal operation, i.e. while the vehicle is in motion, with storage in a memory area separate from the driving application. </a:t>
            </a:r>
          </a:p>
          <a:p>
            <a:r>
              <a:rPr lang="en-US" dirty="0"/>
              <a:t>Advantages:</a:t>
            </a:r>
          </a:p>
          <a:p>
            <a:pPr lvl="1"/>
            <a:r>
              <a:rPr lang="en-US" dirty="0"/>
              <a:t>No need for transfer of the update from Connectivity ECU to the target ECU in the safe vehicle state; the vehicle remains ready for operation at all times despite software updates</a:t>
            </a:r>
          </a:p>
          <a:p>
            <a:pPr lvl="1"/>
            <a:r>
              <a:rPr lang="en-US" dirty="0"/>
              <a:t>Restoring the previous software is possible without further data transmission</a:t>
            </a:r>
            <a:endParaRPr lang="en-SE" dirty="0"/>
          </a:p>
        </p:txBody>
      </p:sp>
      <p:sp>
        <p:nvSpPr>
          <p:cNvPr id="4" name="Slide Number Placeholder 3">
            <a:extLst>
              <a:ext uri="{FF2B5EF4-FFF2-40B4-BE49-F238E27FC236}">
                <a16:creationId xmlns:a16="http://schemas.microsoft.com/office/drawing/2014/main" id="{7184E7A7-C52F-BF5E-83F3-A36F22423425}"/>
              </a:ext>
            </a:extLst>
          </p:cNvPr>
          <p:cNvSpPr>
            <a:spLocks noGrp="1"/>
          </p:cNvSpPr>
          <p:nvPr>
            <p:ph type="sldNum" sz="quarter" idx="12"/>
          </p:nvPr>
        </p:nvSpPr>
        <p:spPr/>
        <p:txBody>
          <a:bodyPr/>
          <a:lstStyle/>
          <a:p>
            <a:fld id="{1F57BF9A-7B35-9447-9112-EAE7E91B4E99}" type="slidenum">
              <a:rPr lang="en-US" smtClean="0"/>
              <a:t>27</a:t>
            </a:fld>
            <a:endParaRPr lang="en-US"/>
          </a:p>
        </p:txBody>
      </p:sp>
      <p:pic>
        <p:nvPicPr>
          <p:cNvPr id="2050" name="Picture 2">
            <a:extLst>
              <a:ext uri="{FF2B5EF4-FFF2-40B4-BE49-F238E27FC236}">
                <a16:creationId xmlns:a16="http://schemas.microsoft.com/office/drawing/2014/main" id="{92927765-7AB6-1A4E-34CB-1ED619635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659" y="2055575"/>
            <a:ext cx="6705599" cy="377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330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2A56-27D7-C69A-B8EE-261A0CF47E2A}"/>
              </a:ext>
            </a:extLst>
          </p:cNvPr>
          <p:cNvSpPr>
            <a:spLocks noGrp="1"/>
          </p:cNvSpPr>
          <p:nvPr>
            <p:ph type="title"/>
          </p:nvPr>
        </p:nvSpPr>
        <p:spPr/>
        <p:txBody>
          <a:bodyPr/>
          <a:lstStyle/>
          <a:p>
            <a:pPr algn="ctr"/>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5EDC0038-2D12-70B5-FBEB-79ADCA43ADF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7B68D9-03D4-F5A2-588A-18AC8B5532DE}"/>
              </a:ext>
            </a:extLst>
          </p:cNvPr>
          <p:cNvSpPr>
            <a:spLocks noGrp="1"/>
          </p:cNvSpPr>
          <p:nvPr>
            <p:ph type="sldNum" sz="quarter" idx="12"/>
          </p:nvPr>
        </p:nvSpPr>
        <p:spPr/>
        <p:txBody>
          <a:bodyPr/>
          <a:lstStyle/>
          <a:p>
            <a:fld id="{1F57BF9A-7B35-9447-9112-EAE7E91B4E99}" type="slidenum">
              <a:rPr lang="en-US" smtClean="0"/>
              <a:t>28</a:t>
            </a:fld>
            <a:endParaRPr lang="en-US"/>
          </a:p>
        </p:txBody>
      </p:sp>
      <p:pic>
        <p:nvPicPr>
          <p:cNvPr id="5" name="Picture 4" descr="Image result for ethic self driving">
            <a:extLst>
              <a:ext uri="{FF2B5EF4-FFF2-40B4-BE49-F238E27FC236}">
                <a16:creationId xmlns:a16="http://schemas.microsoft.com/office/drawing/2014/main" id="{32D09122-FDA7-55A5-DFD8-404E2B15FE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0062" y="1237593"/>
            <a:ext cx="7443527" cy="53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020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A75A-D650-5F52-5A25-A78642FC260B}"/>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BCA4D2A9-AEAB-440D-84D4-0713A68D23C3}"/>
              </a:ext>
            </a:extLst>
          </p:cNvPr>
          <p:cNvSpPr>
            <a:spLocks noGrp="1"/>
          </p:cNvSpPr>
          <p:nvPr>
            <p:ph idx="1"/>
          </p:nvPr>
        </p:nvSpPr>
        <p:spPr>
          <a:xfrm>
            <a:off x="622737" y="1237592"/>
            <a:ext cx="10949153" cy="3093776"/>
          </a:xfrm>
        </p:spPr>
        <p:txBody>
          <a:bodyPr>
            <a:normAutofit fontScale="775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p:txBody>
      </p:sp>
      <p:sp>
        <p:nvSpPr>
          <p:cNvPr id="4" name="Slide Number Placeholder 3">
            <a:extLst>
              <a:ext uri="{FF2B5EF4-FFF2-40B4-BE49-F238E27FC236}">
                <a16:creationId xmlns:a16="http://schemas.microsoft.com/office/drawing/2014/main" id="{AD2042E5-D703-4323-373E-EC526A61471F}"/>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2">
            <a:extLst>
              <a:ext uri="{FF2B5EF4-FFF2-40B4-BE49-F238E27FC236}">
                <a16:creationId xmlns:a16="http://schemas.microsoft.com/office/drawing/2014/main" id="{BDFB0AD5-262D-E099-3058-5F614FEA3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916" y="4267964"/>
            <a:ext cx="7924800" cy="270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695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798D-77B2-4EF8-BAD0-2C4BD4A394C4}"/>
              </a:ext>
            </a:extLst>
          </p:cNvPr>
          <p:cNvSpPr>
            <a:spLocks noGrp="1"/>
          </p:cNvSpPr>
          <p:nvPr>
            <p:ph type="title"/>
          </p:nvPr>
        </p:nvSpPr>
        <p:spPr/>
        <p:txBody>
          <a:bodyPr/>
          <a:lstStyle/>
          <a:p>
            <a:r>
              <a:rPr lang="en-US" dirty="0"/>
              <a:t>Evolution of Automotive E/E Architecture</a:t>
            </a:r>
            <a:endParaRPr lang="en-SE" dirty="0"/>
          </a:p>
        </p:txBody>
      </p:sp>
      <p:sp>
        <p:nvSpPr>
          <p:cNvPr id="3" name="Content Placeholder 2">
            <a:extLst>
              <a:ext uri="{FF2B5EF4-FFF2-40B4-BE49-F238E27FC236}">
                <a16:creationId xmlns:a16="http://schemas.microsoft.com/office/drawing/2014/main" id="{0051E1B0-4D1D-91B9-44F3-ADACA0B5589E}"/>
              </a:ext>
            </a:extLst>
          </p:cNvPr>
          <p:cNvSpPr>
            <a:spLocks noGrp="1"/>
          </p:cNvSpPr>
          <p:nvPr>
            <p:ph idx="1"/>
          </p:nvPr>
        </p:nvSpPr>
        <p:spPr>
          <a:xfrm>
            <a:off x="622737" y="1237594"/>
            <a:ext cx="10949153" cy="2091144"/>
          </a:xfrm>
        </p:spPr>
        <p:txBody>
          <a:bodyPr>
            <a:normAutofit fontScale="85000" lnSpcReduction="1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5D5392E3-5A79-DCF2-210B-DB3809740C3D}"/>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4">
            <a:extLst>
              <a:ext uri="{FF2B5EF4-FFF2-40B4-BE49-F238E27FC236}">
                <a16:creationId xmlns:a16="http://schemas.microsoft.com/office/drawing/2014/main" id="{73AC6839-0C6F-5481-2B4E-52902797BDC9}"/>
              </a:ext>
            </a:extLst>
          </p:cNvPr>
          <p:cNvPicPr>
            <a:picLocks noChangeAspect="1"/>
          </p:cNvPicPr>
          <p:nvPr/>
        </p:nvPicPr>
        <p:blipFill>
          <a:blip r:embed="rId2"/>
          <a:stretch>
            <a:fillRect/>
          </a:stretch>
        </p:blipFill>
        <p:spPr>
          <a:xfrm>
            <a:off x="1524000" y="3142925"/>
            <a:ext cx="9144000" cy="3538867"/>
          </a:xfrm>
          <a:prstGeom prst="rect">
            <a:avLst/>
          </a:prstGeom>
        </p:spPr>
      </p:pic>
    </p:spTree>
    <p:extLst>
      <p:ext uri="{BB962C8B-B14F-4D97-AF65-F5344CB8AC3E}">
        <p14:creationId xmlns:p14="http://schemas.microsoft.com/office/powerpoint/2010/main" val="1591029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30FE-1CA0-8400-F830-6F7E3EDDC9F1}"/>
              </a:ext>
            </a:extLst>
          </p:cNvPr>
          <p:cNvSpPr>
            <a:spLocks noGrp="1"/>
          </p:cNvSpPr>
          <p:nvPr>
            <p:ph type="title"/>
          </p:nvPr>
        </p:nvSpPr>
        <p:spPr/>
        <p:txBody>
          <a:bodyPr>
            <a:normAutofit fontScale="90000"/>
          </a:bodyPr>
          <a:lstStyle/>
          <a:p>
            <a:r>
              <a:rPr lang="en-US" dirty="0"/>
              <a:t>Variant of Trolley Problem with a Probability Threshold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AD8CB-955B-FF7E-4C70-8822D4B9E5A3}"/>
                  </a:ext>
                </a:extLst>
              </p:cNvPr>
              <p:cNvSpPr>
                <a:spLocks noGrp="1"/>
              </p:cNvSpPr>
              <p:nvPr>
                <p:ph idx="1"/>
              </p:nvPr>
            </p:nvSpPr>
            <p:spPr>
              <a:xfrm>
                <a:off x="622738" y="1237593"/>
                <a:ext cx="5633684" cy="5194738"/>
              </a:xfrm>
            </p:spPr>
            <p:txBody>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a:p>
                <a:endParaRPr lang="en-SE" dirty="0"/>
              </a:p>
            </p:txBody>
          </p:sp>
        </mc:Choice>
        <mc:Fallback xmlns="">
          <p:sp>
            <p:nvSpPr>
              <p:cNvPr id="3" name="Content Placeholder 2">
                <a:extLst>
                  <a:ext uri="{FF2B5EF4-FFF2-40B4-BE49-F238E27FC236}">
                    <a16:creationId xmlns:a16="http://schemas.microsoft.com/office/drawing/2014/main" id="{892AD8CB-955B-FF7E-4C70-8822D4B9E5A3}"/>
                  </a:ext>
                </a:extLst>
              </p:cNvPr>
              <p:cNvSpPr>
                <a:spLocks noGrp="1" noRot="1" noChangeAspect="1" noMove="1" noResize="1" noEditPoints="1" noAdjustHandles="1" noChangeArrowheads="1" noChangeShapeType="1" noTextEdit="1"/>
              </p:cNvSpPr>
              <p:nvPr>
                <p:ph idx="1"/>
              </p:nvPr>
            </p:nvSpPr>
            <p:spPr>
              <a:xfrm>
                <a:off x="622738" y="1237593"/>
                <a:ext cx="5633684" cy="5194738"/>
              </a:xfrm>
              <a:blipFill>
                <a:blip r:embed="rId2"/>
                <a:stretch>
                  <a:fillRect l="-2489" t="-2465" r="-7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8A735C1-89AF-3E74-A7EF-858E358F0296}"/>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5" name="Picture 4">
            <a:extLst>
              <a:ext uri="{FF2B5EF4-FFF2-40B4-BE49-F238E27FC236}">
                <a16:creationId xmlns:a16="http://schemas.microsoft.com/office/drawing/2014/main" id="{435D1AAE-D4F8-59AA-4914-9502DAB11C5B}"/>
              </a:ext>
            </a:extLst>
          </p:cNvPr>
          <p:cNvPicPr>
            <a:picLocks noChangeAspect="1"/>
          </p:cNvPicPr>
          <p:nvPr/>
        </p:nvPicPr>
        <p:blipFill>
          <a:blip r:embed="rId3"/>
          <a:stretch>
            <a:fillRect/>
          </a:stretch>
        </p:blipFill>
        <p:spPr>
          <a:xfrm>
            <a:off x="6322522" y="2639349"/>
            <a:ext cx="5553850" cy="2210108"/>
          </a:xfrm>
          <a:prstGeom prst="rect">
            <a:avLst/>
          </a:prstGeom>
        </p:spPr>
      </p:pic>
      <p:sp>
        <p:nvSpPr>
          <p:cNvPr id="6" name="TextBox 5">
            <a:extLst>
              <a:ext uri="{FF2B5EF4-FFF2-40B4-BE49-F238E27FC236}">
                <a16:creationId xmlns:a16="http://schemas.microsoft.com/office/drawing/2014/main" id="{A858B2BC-1CA3-FD72-5218-190E6EFE99E4}"/>
              </a:ext>
            </a:extLst>
          </p:cNvPr>
          <p:cNvSpPr txBox="1"/>
          <p:nvPr/>
        </p:nvSpPr>
        <p:spPr>
          <a:xfrm>
            <a:off x="9634890" y="2944107"/>
            <a:ext cx="1146468" cy="369332"/>
          </a:xfrm>
          <a:prstGeom prst="rect">
            <a:avLst/>
          </a:prstGeom>
          <a:noFill/>
        </p:spPr>
        <p:txBody>
          <a:bodyPr wrap="none" rtlCol="0">
            <a:spAutoFit/>
          </a:bodyPr>
          <a:lstStyle/>
          <a:p>
            <a:r>
              <a:rPr lang="en-US" dirty="0"/>
              <a:t>jaywalker</a:t>
            </a:r>
            <a:endParaRPr lang="en-SE" dirty="0"/>
          </a:p>
        </p:txBody>
      </p:sp>
      <p:sp>
        <p:nvSpPr>
          <p:cNvPr id="7" name="TextBox 6">
            <a:extLst>
              <a:ext uri="{FF2B5EF4-FFF2-40B4-BE49-F238E27FC236}">
                <a16:creationId xmlns:a16="http://schemas.microsoft.com/office/drawing/2014/main" id="{6E9A46D5-FE1A-825B-DD08-8DAF71066DC7}"/>
              </a:ext>
            </a:extLst>
          </p:cNvPr>
          <p:cNvSpPr txBox="1"/>
          <p:nvPr/>
        </p:nvSpPr>
        <p:spPr>
          <a:xfrm>
            <a:off x="9634890" y="4420316"/>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1074870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2B93-5CBF-F9C9-7CC2-35758A322B27}"/>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9F7A3F76-0A75-A6D2-77FC-8D4E202871FD}"/>
              </a:ext>
            </a:extLst>
          </p:cNvPr>
          <p:cNvSpPr>
            <a:spLocks noGrp="1"/>
          </p:cNvSpPr>
          <p:nvPr>
            <p:ph idx="1"/>
          </p:nvPr>
        </p:nvSpPr>
        <p:spPr/>
        <p:txBody>
          <a:bodyPr>
            <a:normAutofit fontScale="7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a:t>
            </a:r>
            <a:r>
              <a:rPr lang="en-US" dirty="0">
                <a:hlinkClick r:id="rId2"/>
              </a:rPr>
              <a:t>http://moralmachine.mit.edu/</a:t>
            </a:r>
            <a:r>
              <a:rPr lang="en-US" dirty="0"/>
              <a:t>)</a:t>
            </a:r>
          </a:p>
          <a:p>
            <a:pPr lvl="1"/>
            <a:r>
              <a:rPr lang="en-US" dirty="0"/>
              <a:t>One scenario: 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pPr lvl="1"/>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a:t>
            </a:r>
            <a:endParaRPr lang="en-SE" dirty="0"/>
          </a:p>
          <a:p>
            <a:r>
              <a:rPr lang="en-US" dirty="0"/>
              <a:t>This platform gathered 40 million decisions in ten languages from millions of people in 233 countries</a:t>
            </a:r>
          </a:p>
          <a:p>
            <a:r>
              <a:rPr lang="en-US" dirty="0"/>
              <a:t>Moral Machines: How culture changes values</a:t>
            </a:r>
          </a:p>
          <a:p>
            <a:pPr lvl="1"/>
            <a:r>
              <a:rPr lang="en-US" dirty="0">
                <a:hlinkClick r:id="rId3"/>
              </a:rPr>
              <a:t>https://www.youtube.com/watch?v=jPo6bby-Fcg</a:t>
            </a:r>
            <a:endParaRPr lang="en-SE" dirty="0"/>
          </a:p>
          <a:p>
            <a:endParaRPr lang="en-SE" dirty="0"/>
          </a:p>
        </p:txBody>
      </p:sp>
      <p:sp>
        <p:nvSpPr>
          <p:cNvPr id="4" name="Slide Number Placeholder 3">
            <a:extLst>
              <a:ext uri="{FF2B5EF4-FFF2-40B4-BE49-F238E27FC236}">
                <a16:creationId xmlns:a16="http://schemas.microsoft.com/office/drawing/2014/main" id="{3EA9DEF4-BE58-7E22-7B65-F68527812583}"/>
              </a:ext>
            </a:extLst>
          </p:cNvPr>
          <p:cNvSpPr>
            <a:spLocks noGrp="1"/>
          </p:cNvSpPr>
          <p:nvPr>
            <p:ph type="sldNum" sz="quarter" idx="12"/>
          </p:nvPr>
        </p:nvSpPr>
        <p:spPr/>
        <p:txBody>
          <a:bodyPr/>
          <a:lstStyle/>
          <a:p>
            <a:fld id="{1F57BF9A-7B35-9447-9112-EAE7E91B4E99}" type="slidenum">
              <a:rPr lang="en-US" smtClean="0"/>
              <a:t>31</a:t>
            </a:fld>
            <a:endParaRPr lang="en-US"/>
          </a:p>
        </p:txBody>
      </p:sp>
    </p:spTree>
    <p:extLst>
      <p:ext uri="{BB962C8B-B14F-4D97-AF65-F5344CB8AC3E}">
        <p14:creationId xmlns:p14="http://schemas.microsoft.com/office/powerpoint/2010/main" val="3928708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1EBA-838D-0B3F-97FA-B57B51902F8E}"/>
              </a:ext>
            </a:extLst>
          </p:cNvPr>
          <p:cNvSpPr>
            <a:spLocks noGrp="1"/>
          </p:cNvSpPr>
          <p:nvPr>
            <p:ph type="title"/>
          </p:nvPr>
        </p:nvSpPr>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076F18AD-956A-6C7F-C2D6-9FECCE8A6E84}"/>
              </a:ext>
            </a:extLst>
          </p:cNvPr>
          <p:cNvSpPr>
            <a:spLocks noGrp="1"/>
          </p:cNvSpPr>
          <p:nvPr>
            <p:ph idx="1"/>
          </p:nvPr>
        </p:nvSpPr>
        <p:spPr>
          <a:xfrm>
            <a:off x="622737" y="1237593"/>
            <a:ext cx="7334147" cy="5194738"/>
          </a:xfrm>
        </p:spPr>
        <p:txBody>
          <a:bodyPr>
            <a:normAutofit fontScale="70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a:t>
            </a:r>
          </a:p>
          <a:p>
            <a:pPr lvl="2"/>
            <a:endParaRPr lang="en-SE" dirty="0"/>
          </a:p>
          <a:p>
            <a:endParaRPr lang="en-SE" dirty="0"/>
          </a:p>
        </p:txBody>
      </p:sp>
      <p:sp>
        <p:nvSpPr>
          <p:cNvPr id="4" name="Slide Number Placeholder 3">
            <a:extLst>
              <a:ext uri="{FF2B5EF4-FFF2-40B4-BE49-F238E27FC236}">
                <a16:creationId xmlns:a16="http://schemas.microsoft.com/office/drawing/2014/main" id="{A0AD9CF2-2345-B135-C1A5-2758131B8270}"/>
              </a:ext>
            </a:extLst>
          </p:cNvPr>
          <p:cNvSpPr>
            <a:spLocks noGrp="1"/>
          </p:cNvSpPr>
          <p:nvPr>
            <p:ph type="sldNum" sz="quarter" idx="12"/>
          </p:nvPr>
        </p:nvSpPr>
        <p:spPr/>
        <p:txBody>
          <a:bodyPr/>
          <a:lstStyle/>
          <a:p>
            <a:fld id="{1F57BF9A-7B35-9447-9112-EAE7E91B4E99}" type="slidenum">
              <a:rPr lang="en-US" smtClean="0"/>
              <a:t>32</a:t>
            </a:fld>
            <a:endParaRPr lang="en-US"/>
          </a:p>
        </p:txBody>
      </p:sp>
      <p:pic>
        <p:nvPicPr>
          <p:cNvPr id="9" name="Picture 2">
            <a:extLst>
              <a:ext uri="{FF2B5EF4-FFF2-40B4-BE49-F238E27FC236}">
                <a16:creationId xmlns:a16="http://schemas.microsoft.com/office/drawing/2014/main" id="{E30E9DD2-5929-C5BC-D96D-878B55402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352"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05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76FE-A2F3-D3E7-5515-B12D01A278C1}"/>
              </a:ext>
            </a:extLst>
          </p:cNvPr>
          <p:cNvSpPr>
            <a:spLocks noGrp="1"/>
          </p:cNvSpPr>
          <p:nvPr>
            <p:ph type="title"/>
          </p:nvPr>
        </p:nvSpPr>
        <p:spPr/>
        <p:txBody>
          <a:bodyPr/>
          <a:lstStyle/>
          <a:p>
            <a:r>
              <a:rPr lang="en-US" dirty="0"/>
              <a:t>AV Ethical Issues: is it Worth the Time?</a:t>
            </a:r>
            <a:endParaRPr lang="en-SE" dirty="0"/>
          </a:p>
        </p:txBody>
      </p:sp>
      <p:sp>
        <p:nvSpPr>
          <p:cNvPr id="3" name="Content Placeholder 2">
            <a:extLst>
              <a:ext uri="{FF2B5EF4-FFF2-40B4-BE49-F238E27FC236}">
                <a16:creationId xmlns:a16="http://schemas.microsoft.com/office/drawing/2014/main" id="{7F2832ED-28EB-A7F1-C0A6-E2D94E429EC0}"/>
              </a:ext>
            </a:extLst>
          </p:cNvPr>
          <p:cNvSpPr>
            <a:spLocks noGrp="1"/>
          </p:cNvSpPr>
          <p:nvPr>
            <p:ph idx="1"/>
          </p:nvPr>
        </p:nvSpPr>
        <p:spPr/>
        <p:txBody>
          <a:bodyPr>
            <a:normAutofit fontScale="85000" lnSpcReduction="1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13CA7F9C-AFEF-B2C8-9301-1F9F315A79B5}"/>
              </a:ext>
            </a:extLst>
          </p:cNvPr>
          <p:cNvSpPr>
            <a:spLocks noGrp="1"/>
          </p:cNvSpPr>
          <p:nvPr>
            <p:ph type="sldNum" sz="quarter" idx="12"/>
          </p:nvPr>
        </p:nvSpPr>
        <p:spPr/>
        <p:txBody>
          <a:bodyPr/>
          <a:lstStyle/>
          <a:p>
            <a:fld id="{1F57BF9A-7B35-9447-9112-EAE7E91B4E99}" type="slidenum">
              <a:rPr lang="en-US" smtClean="0"/>
              <a:t>33</a:t>
            </a:fld>
            <a:endParaRPr lang="en-US"/>
          </a:p>
        </p:txBody>
      </p:sp>
    </p:spTree>
    <p:extLst>
      <p:ext uri="{BB962C8B-B14F-4D97-AF65-F5344CB8AC3E}">
        <p14:creationId xmlns:p14="http://schemas.microsoft.com/office/powerpoint/2010/main" val="1500614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B29D-C175-042C-793F-0BA1CE6F26AF}"/>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F6787FD4-F7CB-8027-6206-F93A81658737}"/>
              </a:ext>
            </a:extLst>
          </p:cNvPr>
          <p:cNvSpPr>
            <a:spLocks noGrp="1"/>
          </p:cNvSpPr>
          <p:nvPr>
            <p:ph idx="1"/>
          </p:nvPr>
        </p:nvSpPr>
        <p:spPr>
          <a:xfrm>
            <a:off x="622737" y="1237593"/>
            <a:ext cx="5863827" cy="5194738"/>
          </a:xfrm>
        </p:spPr>
        <p:txBody>
          <a:bodyPr/>
          <a:lstStyle/>
          <a:p>
            <a:r>
              <a:rPr lang="en-US" dirty="0"/>
              <a:t>It is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 (partly due to sunny weather)</a:t>
            </a:r>
          </a:p>
          <a:p>
            <a:pPr lvl="1"/>
            <a:endParaRPr lang="en-SE" dirty="0"/>
          </a:p>
        </p:txBody>
      </p:sp>
      <p:sp>
        <p:nvSpPr>
          <p:cNvPr id="4" name="Slide Number Placeholder 3">
            <a:extLst>
              <a:ext uri="{FF2B5EF4-FFF2-40B4-BE49-F238E27FC236}">
                <a16:creationId xmlns:a16="http://schemas.microsoft.com/office/drawing/2014/main" id="{EAEC1820-6FAC-D0B8-BBBD-C408F01819AD}"/>
              </a:ext>
            </a:extLst>
          </p:cNvPr>
          <p:cNvSpPr>
            <a:spLocks noGrp="1"/>
          </p:cNvSpPr>
          <p:nvPr>
            <p:ph type="sldNum" sz="quarter" idx="12"/>
          </p:nvPr>
        </p:nvSpPr>
        <p:spPr/>
        <p:txBody>
          <a:bodyPr/>
          <a:lstStyle/>
          <a:p>
            <a:fld id="{1F57BF9A-7B35-9447-9112-EAE7E91B4E99}" type="slidenum">
              <a:rPr lang="en-US" smtClean="0"/>
              <a:t>34</a:t>
            </a:fld>
            <a:endParaRPr lang="en-US"/>
          </a:p>
        </p:txBody>
      </p:sp>
      <p:pic>
        <p:nvPicPr>
          <p:cNvPr id="5" name="Picture 2">
            <a:extLst>
              <a:ext uri="{FF2B5EF4-FFF2-40B4-BE49-F238E27FC236}">
                <a16:creationId xmlns:a16="http://schemas.microsoft.com/office/drawing/2014/main" id="{C3337994-9AAC-53CB-25D4-D1CEE857F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64" y="1595626"/>
            <a:ext cx="5444995" cy="428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116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877F-FC08-EEFA-5C1C-191A6B1F8C02}"/>
              </a:ext>
            </a:extLst>
          </p:cNvPr>
          <p:cNvSpPr>
            <a:spLocks noGrp="1"/>
          </p:cNvSpPr>
          <p:nvPr>
            <p:ph type="title"/>
          </p:nvPr>
        </p:nvSpPr>
        <p:spPr/>
        <p:txBody>
          <a:bodyPr>
            <a:normAutofit/>
          </a:bodyPr>
          <a:lstStyle/>
          <a:p>
            <a:r>
              <a:rPr lang="en-US" sz="4800" dirty="0"/>
              <a:t>Automotive E/E Architecture Trends</a:t>
            </a:r>
            <a:endParaRPr lang="en-SE" dirty="0"/>
          </a:p>
        </p:txBody>
      </p:sp>
      <p:sp>
        <p:nvSpPr>
          <p:cNvPr id="3" name="Content Placeholder 2">
            <a:extLst>
              <a:ext uri="{FF2B5EF4-FFF2-40B4-BE49-F238E27FC236}">
                <a16:creationId xmlns:a16="http://schemas.microsoft.com/office/drawing/2014/main" id="{1C49BFD4-7FF2-B01F-B851-AE1F78174749}"/>
              </a:ext>
            </a:extLst>
          </p:cNvPr>
          <p:cNvSpPr>
            <a:spLocks noGrp="1"/>
          </p:cNvSpPr>
          <p:nvPr>
            <p:ph idx="1"/>
          </p:nvPr>
        </p:nvSpPr>
        <p:spPr>
          <a:xfrm>
            <a:off x="622737" y="1237592"/>
            <a:ext cx="6659291" cy="5379775"/>
          </a:xfrm>
        </p:spPr>
        <p:txBody>
          <a:bodyPr>
            <a:normAutofit fontScale="92500" lnSpcReduction="10000"/>
          </a:bodyPr>
          <a:lstStyle/>
          <a:p>
            <a:r>
              <a:rPr lang="en-US" sz="2800" dirty="0"/>
              <a:t>Automotive E/E architecture trends: </a:t>
            </a:r>
          </a:p>
          <a:p>
            <a:pPr lvl="1"/>
            <a:r>
              <a:rPr lang="en-US" sz="2400" dirty="0"/>
              <a:t>HW platform consolidation</a:t>
            </a:r>
          </a:p>
          <a:p>
            <a:pPr lvl="2"/>
            <a:r>
              <a:rPr lang="en-US" sz="2000" dirty="0"/>
              <a:t>Centralized architecture with a few ECUs helps simplify system architecture, reduce network load, and improve system reliability</a:t>
            </a:r>
          </a:p>
          <a:p>
            <a:pPr lvl="1"/>
            <a:r>
              <a:rPr lang="en-US" sz="2400" dirty="0"/>
              <a:t>HW platform miniaturization</a:t>
            </a:r>
          </a:p>
          <a:p>
            <a:pPr lvl="2"/>
            <a:r>
              <a:rPr lang="en-US" sz="2000" dirty="0"/>
              <a:t>A trunkful of electronics hinders consumer acceptance and mass deployment</a:t>
            </a:r>
          </a:p>
          <a:p>
            <a:pPr lvl="2"/>
            <a:r>
              <a:rPr lang="en-US" sz="2000" dirty="0"/>
              <a:t>System-on-Chip technology helps to achieve high-performance computing with small form factor and low power consumption</a:t>
            </a:r>
          </a:p>
          <a:p>
            <a:r>
              <a:rPr lang="en-US" sz="2800" dirty="0"/>
              <a:t>Significant HW resource constraints </a:t>
            </a:r>
            <a:r>
              <a:rPr lang="en-US" altLang="zh-CN" sz="2800" dirty="0"/>
              <a:t>i</a:t>
            </a:r>
            <a:r>
              <a:rPr lang="en-US" sz="2800" dirty="0"/>
              <a:t>n terms of processor speed, memory size, and network bandwidth</a:t>
            </a:r>
          </a:p>
          <a:p>
            <a:pPr lvl="1"/>
            <a:r>
              <a:rPr lang="en-US" sz="2400" dirty="0"/>
              <a:t>Level of constraints depends on the application context, e.g., mobile robots and consumer drones have more severe constraints than passenger cars</a:t>
            </a:r>
            <a:endParaRPr lang="en-SE" sz="3600" dirty="0"/>
          </a:p>
        </p:txBody>
      </p:sp>
      <p:sp>
        <p:nvSpPr>
          <p:cNvPr id="4" name="Slide Number Placeholder 3">
            <a:extLst>
              <a:ext uri="{FF2B5EF4-FFF2-40B4-BE49-F238E27FC236}">
                <a16:creationId xmlns:a16="http://schemas.microsoft.com/office/drawing/2014/main" id="{074F36F4-6BAE-A482-1DCB-06C2BD27E5D8}"/>
              </a:ext>
            </a:extLst>
          </p:cNvPr>
          <p:cNvSpPr>
            <a:spLocks noGrp="1"/>
          </p:cNvSpPr>
          <p:nvPr>
            <p:ph type="sldNum" sz="quarter" idx="12"/>
          </p:nvPr>
        </p:nvSpPr>
        <p:spPr/>
        <p:txBody>
          <a:bodyPr/>
          <a:lstStyle/>
          <a:p>
            <a:fld id="{1F57BF9A-7B35-9447-9112-EAE7E91B4E99}" type="slidenum">
              <a:rPr lang="en-US" smtClean="0"/>
              <a:t>4</a:t>
            </a:fld>
            <a:endParaRPr lang="en-US"/>
          </a:p>
        </p:txBody>
      </p:sp>
      <p:grpSp>
        <p:nvGrpSpPr>
          <p:cNvPr id="5" name="Group 4">
            <a:extLst>
              <a:ext uri="{FF2B5EF4-FFF2-40B4-BE49-F238E27FC236}">
                <a16:creationId xmlns:a16="http://schemas.microsoft.com/office/drawing/2014/main" id="{2177BA58-548D-BC11-A784-519AEA73BC94}"/>
              </a:ext>
            </a:extLst>
          </p:cNvPr>
          <p:cNvGrpSpPr/>
          <p:nvPr/>
        </p:nvGrpSpPr>
        <p:grpSpPr>
          <a:xfrm>
            <a:off x="7282029" y="1741207"/>
            <a:ext cx="3941551" cy="2480423"/>
            <a:chOff x="8310730" y="2520434"/>
            <a:chExt cx="3941551" cy="2480423"/>
          </a:xfrm>
        </p:grpSpPr>
        <p:grpSp>
          <p:nvGrpSpPr>
            <p:cNvPr id="6" name="Group 5">
              <a:extLst>
                <a:ext uri="{FF2B5EF4-FFF2-40B4-BE49-F238E27FC236}">
                  <a16:creationId xmlns:a16="http://schemas.microsoft.com/office/drawing/2014/main" id="{6834CA9E-B4E3-66D8-9755-982DA0AE0129}"/>
                </a:ext>
              </a:extLst>
            </p:cNvPr>
            <p:cNvGrpSpPr/>
            <p:nvPr/>
          </p:nvGrpSpPr>
          <p:grpSpPr>
            <a:xfrm>
              <a:off x="8310730" y="2520434"/>
              <a:ext cx="3711138" cy="2458674"/>
              <a:chOff x="24036" y="1348803"/>
              <a:chExt cx="8108993" cy="5372304"/>
            </a:xfrm>
          </p:grpSpPr>
          <p:pic>
            <p:nvPicPr>
              <p:cNvPr id="8" name="Picture 2">
                <a:extLst>
                  <a:ext uri="{FF2B5EF4-FFF2-40B4-BE49-F238E27FC236}">
                    <a16:creationId xmlns:a16="http://schemas.microsoft.com/office/drawing/2014/main" id="{DD689BE8-3ADA-32DC-3BAE-27C039FE0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æè½æä¹åå¢ï¼ï¼ææè¡¨æåï¼_æè½_ææè¡¨æ">
                <a:extLst>
                  <a:ext uri="{FF2B5EF4-FFF2-40B4-BE49-F238E27FC236}">
                    <a16:creationId xmlns:a16="http://schemas.microsoft.com/office/drawing/2014/main" id="{FC5C73D7-38D7-37FE-76DC-661116619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C3F567D2-25ED-2C3C-7717-38ACAFF5D6CA}"/>
                  </a:ext>
                </a:extLst>
              </p:cNvPr>
              <p:cNvSpPr/>
              <p:nvPr/>
            </p:nvSpPr>
            <p:spPr>
              <a:xfrm>
                <a:off x="1872909" y="5058193"/>
                <a:ext cx="2615408" cy="902007"/>
              </a:xfrm>
              <a:prstGeom prst="wedgeRectCallout">
                <a:avLst>
                  <a:gd name="adj1" fmla="val -62591"/>
                  <a:gd name="adj2" fmla="val -14943"/>
                </a:avLst>
              </a:prstGeom>
              <a:solidFill>
                <a:srgbClr val="FFC000"/>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Where do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a:t>
                </a: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 put my groceries?</a:t>
                </a:r>
                <a:endParaRPr kumimoji="0" lang="en-SE"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627E2DE-1F1B-9CCE-6A53-0D41E7CE66C1}"/>
                </a:ext>
              </a:extLst>
            </p:cNvPr>
            <p:cNvSpPr txBox="1"/>
            <p:nvPr/>
          </p:nvSpPr>
          <p:spPr>
            <a:xfrm>
              <a:off x="9181502" y="4723858"/>
              <a:ext cx="307077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Trunk of an</a:t>
              </a:r>
              <a:r>
                <a:rPr kumimoji="0" lang="zh-CN" altLang="en-US"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Experimental</a:t>
              </a:r>
              <a:r>
                <a:rPr kumimoji="0" lang="en-US" sz="1200" b="0" i="0" u="none" strike="noStrike" kern="0" cap="none" spc="0" normalizeH="0" baseline="0" noProof="0" dirty="0">
                  <a:ln>
                    <a:noFill/>
                  </a:ln>
                  <a:solidFill>
                    <a:prstClr val="black"/>
                  </a:solidFill>
                  <a:effectLst/>
                  <a:uLnTx/>
                  <a:uFillTx/>
                  <a:latin typeface="Calibri" panose="020F0502020204030204"/>
                </a:rPr>
                <a:t> AV from Ford (2017) </a:t>
              </a:r>
              <a:endParaRPr kumimoji="0" lang="en-SE" sz="12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 name="Group 10">
            <a:extLst>
              <a:ext uri="{FF2B5EF4-FFF2-40B4-BE49-F238E27FC236}">
                <a16:creationId xmlns:a16="http://schemas.microsoft.com/office/drawing/2014/main" id="{2BA39483-DAC7-78BF-DE94-4F256FF04130}"/>
              </a:ext>
            </a:extLst>
          </p:cNvPr>
          <p:cNvGrpSpPr/>
          <p:nvPr/>
        </p:nvGrpSpPr>
        <p:grpSpPr>
          <a:xfrm>
            <a:off x="8752466" y="4229589"/>
            <a:ext cx="1969770" cy="1860890"/>
            <a:chOff x="8752466" y="4094419"/>
            <a:chExt cx="1969770" cy="1860890"/>
          </a:xfrm>
        </p:grpSpPr>
        <p:sp>
          <p:nvSpPr>
            <p:cNvPr id="12" name="TextBox 11">
              <a:extLst>
                <a:ext uri="{FF2B5EF4-FFF2-40B4-BE49-F238E27FC236}">
                  <a16:creationId xmlns:a16="http://schemas.microsoft.com/office/drawing/2014/main" id="{23BDBFE8-3BFB-2989-2450-282F119C9306}"/>
                </a:ext>
              </a:extLst>
            </p:cNvPr>
            <p:cNvSpPr txBox="1"/>
            <p:nvPr/>
          </p:nvSpPr>
          <p:spPr>
            <a:xfrm>
              <a:off x="8752466" y="5678310"/>
              <a:ext cx="1969770" cy="276999"/>
            </a:xfrm>
            <a:prstGeom prst="rect">
              <a:avLst/>
            </a:prstGeom>
            <a:noFill/>
          </p:spPr>
          <p:txBody>
            <a:bodyPr wrap="square" rtlCol="0">
              <a:spAutoFit/>
            </a:bodyPr>
            <a:lstStyle/>
            <a:p>
              <a:r>
                <a:rPr lang="en-US" sz="1200" dirty="0">
                  <a:solidFill>
                    <a:prstClr val="black"/>
                  </a:solidFill>
                  <a:latin typeface="Calibri" panose="020F0502020204030204"/>
                </a:rPr>
                <a:t>Tesla’s FSD Computer (2022)</a:t>
              </a:r>
              <a:endParaRPr lang="en-SE" sz="1200" dirty="0">
                <a:solidFill>
                  <a:prstClr val="black"/>
                </a:solidFill>
                <a:latin typeface="Calibri" panose="020F0502020204030204"/>
              </a:endParaRPr>
            </a:p>
          </p:txBody>
        </p:sp>
        <p:grpSp>
          <p:nvGrpSpPr>
            <p:cNvPr id="13" name="Group 12">
              <a:extLst>
                <a:ext uri="{FF2B5EF4-FFF2-40B4-BE49-F238E27FC236}">
                  <a16:creationId xmlns:a16="http://schemas.microsoft.com/office/drawing/2014/main" id="{06073F70-7CE2-E9A3-0C0D-ED39752E89E6}"/>
                </a:ext>
              </a:extLst>
            </p:cNvPr>
            <p:cNvGrpSpPr/>
            <p:nvPr/>
          </p:nvGrpSpPr>
          <p:grpSpPr>
            <a:xfrm>
              <a:off x="8754180" y="4094419"/>
              <a:ext cx="1847749" cy="1637913"/>
              <a:chOff x="9782881" y="5008816"/>
              <a:chExt cx="1847749" cy="1637913"/>
            </a:xfrm>
          </p:grpSpPr>
          <p:sp>
            <p:nvSpPr>
              <p:cNvPr id="14" name="Arrow: Down 13">
                <a:extLst>
                  <a:ext uri="{FF2B5EF4-FFF2-40B4-BE49-F238E27FC236}">
                    <a16:creationId xmlns:a16="http://schemas.microsoft.com/office/drawing/2014/main" id="{5631A9CE-AD65-BE4F-059A-4E8A1938C83E}"/>
                  </a:ext>
                </a:extLst>
              </p:cNvPr>
              <p:cNvSpPr/>
              <p:nvPr/>
            </p:nvSpPr>
            <p:spPr bwMode="auto">
              <a:xfrm>
                <a:off x="10504262" y="5008816"/>
                <a:ext cx="404988" cy="336015"/>
              </a:xfrm>
              <a:prstGeom prst="downArrow">
                <a:avLst/>
              </a:prstGeom>
              <a:no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2400" b="0" i="0" u="none" strike="noStrike" kern="0" cap="none" spc="0" normalizeH="0" baseline="0" noProof="0">
                  <a:ln>
                    <a:noFill/>
                  </a:ln>
                  <a:solidFill>
                    <a:prstClr val="black"/>
                  </a:solidFill>
                  <a:effectLst/>
                  <a:uLnTx/>
                  <a:uFillTx/>
                  <a:latin typeface="Tahoma" pitchFamily="34" charset="0"/>
                </a:endParaRPr>
              </a:p>
            </p:txBody>
          </p:sp>
          <p:pic>
            <p:nvPicPr>
              <p:cNvPr id="15" name="Picture 6">
                <a:extLst>
                  <a:ext uri="{FF2B5EF4-FFF2-40B4-BE49-F238E27FC236}">
                    <a16:creationId xmlns:a16="http://schemas.microsoft.com/office/drawing/2014/main" id="{982ACE94-154D-6C14-7E74-F662DE28508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782881" y="5380065"/>
                <a:ext cx="1847749" cy="126666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B06DD0D2-2D6E-491B-178E-C42AB1AE116C}"/>
              </a:ext>
            </a:extLst>
          </p:cNvPr>
          <p:cNvGrpSpPr/>
          <p:nvPr/>
        </p:nvGrpSpPr>
        <p:grpSpPr>
          <a:xfrm>
            <a:off x="7705104" y="2904929"/>
            <a:ext cx="3371201" cy="2452254"/>
            <a:chOff x="9272776" y="3959451"/>
            <a:chExt cx="2787588" cy="2082812"/>
          </a:xfrm>
        </p:grpSpPr>
        <p:pic>
          <p:nvPicPr>
            <p:cNvPr id="17" name="Picture 16">
              <a:extLst>
                <a:ext uri="{FF2B5EF4-FFF2-40B4-BE49-F238E27FC236}">
                  <a16:creationId xmlns:a16="http://schemas.microsoft.com/office/drawing/2014/main" id="{142B3FCB-2317-24B9-AD14-DC90CC3F2137}"/>
                </a:ext>
              </a:extLst>
            </p:cNvPr>
            <p:cNvPicPr>
              <a:picLocks noChangeAspect="1"/>
            </p:cNvPicPr>
            <p:nvPr/>
          </p:nvPicPr>
          <p:blipFill>
            <a:blip r:embed="rId5"/>
            <a:stretch>
              <a:fillRect/>
            </a:stretch>
          </p:blipFill>
          <p:spPr>
            <a:xfrm>
              <a:off x="9272776" y="3959451"/>
              <a:ext cx="2775785" cy="2082812"/>
            </a:xfrm>
            <a:prstGeom prst="rect">
              <a:avLst/>
            </a:prstGeom>
          </p:spPr>
        </p:pic>
        <p:sp>
          <p:nvSpPr>
            <p:cNvPr id="18" name="Rectangle: Rounded Corners 17">
              <a:extLst>
                <a:ext uri="{FF2B5EF4-FFF2-40B4-BE49-F238E27FC236}">
                  <a16:creationId xmlns:a16="http://schemas.microsoft.com/office/drawing/2014/main" id="{75FEFB14-8A89-C6D2-F8C4-752E8BE4CF47}"/>
                </a:ext>
              </a:extLst>
            </p:cNvPr>
            <p:cNvSpPr/>
            <p:nvPr/>
          </p:nvSpPr>
          <p:spPr>
            <a:xfrm>
              <a:off x="10828459" y="4028462"/>
              <a:ext cx="1112809"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Computing Workload</a:t>
              </a:r>
              <a:endParaRPr kumimoji="0" lang="en-SE"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3858EA00-6504-FC5F-8526-EA7F05D7D09C}"/>
                </a:ext>
              </a:extLst>
            </p:cNvPr>
            <p:cNvSpPr/>
            <p:nvPr/>
          </p:nvSpPr>
          <p:spPr>
            <a:xfrm>
              <a:off x="10828459" y="5540936"/>
              <a:ext cx="1231905"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In-Vehicle HW platform</a:t>
              </a:r>
              <a:endParaRPr kumimoji="0" lang="en-SE"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1916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A454-9A88-9697-2295-111CC9E74B34}"/>
              </a:ext>
            </a:extLst>
          </p:cNvPr>
          <p:cNvSpPr>
            <a:spLocks noGrp="1"/>
          </p:cNvSpPr>
          <p:nvPr>
            <p:ph type="title"/>
          </p:nvPr>
        </p:nvSpPr>
        <p:spPr/>
        <p:txBody>
          <a:bodyPr>
            <a:normAutofit/>
          </a:bodyPr>
          <a:lstStyle/>
          <a:p>
            <a:r>
              <a:rPr lang="en-US" dirty="0"/>
              <a:t>Design Objectives vs. HW Constraints </a:t>
            </a:r>
            <a:endParaRPr lang="en-SE" dirty="0"/>
          </a:p>
        </p:txBody>
      </p:sp>
      <p:sp>
        <p:nvSpPr>
          <p:cNvPr id="3" name="Content Placeholder 2">
            <a:extLst>
              <a:ext uri="{FF2B5EF4-FFF2-40B4-BE49-F238E27FC236}">
                <a16:creationId xmlns:a16="http://schemas.microsoft.com/office/drawing/2014/main" id="{BF90CC3F-0ED3-C159-F6D6-FA3813F5F3FA}"/>
              </a:ext>
            </a:extLst>
          </p:cNvPr>
          <p:cNvSpPr>
            <a:spLocks noGrp="1"/>
          </p:cNvSpPr>
          <p:nvPr>
            <p:ph idx="1"/>
          </p:nvPr>
        </p:nvSpPr>
        <p:spPr>
          <a:xfrm>
            <a:off x="6096000" y="1237592"/>
            <a:ext cx="5550568" cy="5620407"/>
          </a:xfrm>
        </p:spPr>
        <p:txBody>
          <a:bodyPr>
            <a:normAutofit fontScale="92500"/>
          </a:bodyPr>
          <a:lstStyle/>
          <a:p>
            <a:r>
              <a:rPr lang="en-US" sz="2800" b="1" dirty="0"/>
              <a:t>HW Constraints</a:t>
            </a:r>
          </a:p>
          <a:p>
            <a:r>
              <a:rPr lang="en-US" sz="2800" dirty="0"/>
              <a:t>Size/Weight</a:t>
            </a:r>
          </a:p>
          <a:p>
            <a:pPr lvl="1"/>
            <a:r>
              <a:rPr lang="en-US" sz="2400" dirty="0"/>
              <a:t>Must be compact and lightweight (cannot have a trunkful of electronics)</a:t>
            </a:r>
          </a:p>
          <a:p>
            <a:r>
              <a:rPr lang="en-US" sz="2800" dirty="0"/>
              <a:t>Power consumption</a:t>
            </a:r>
          </a:p>
          <a:p>
            <a:pPr lvl="1"/>
            <a:r>
              <a:rPr lang="en-US" sz="2400" dirty="0"/>
              <a:t>Power consumption of electronics (sensors and computing hardware) for AD may be 100x that of a vehicle with regular ADAS. This drains battery and implies increased fuel consumption or reduced range for EVs</a:t>
            </a:r>
          </a:p>
          <a:p>
            <a:r>
              <a:rPr lang="en-US" sz="2800" dirty="0"/>
              <a:t>Cost</a:t>
            </a:r>
          </a:p>
          <a:p>
            <a:pPr lvl="1"/>
            <a:r>
              <a:rPr lang="en-US" sz="2400" dirty="0"/>
              <a:t>Important for mass deployment.</a:t>
            </a:r>
          </a:p>
          <a:p>
            <a:pPr lvl="1"/>
            <a:r>
              <a:rPr lang="en-US" sz="2400"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872CBC0A-FF0E-8507-5182-DC61DC72D885}"/>
              </a:ext>
            </a:extLst>
          </p:cNvPr>
          <p:cNvSpPr>
            <a:spLocks noGrp="1"/>
          </p:cNvSpPr>
          <p:nvPr>
            <p:ph type="sldNum" sz="quarter" idx="12"/>
          </p:nvPr>
        </p:nvSpPr>
        <p:spPr/>
        <p:txBody>
          <a:bodyPr/>
          <a:lstStyle/>
          <a:p>
            <a:fld id="{1F57BF9A-7B35-9447-9112-EAE7E91B4E99}" type="slidenum">
              <a:rPr lang="en-US" smtClean="0"/>
              <a:t>5</a:t>
            </a:fld>
            <a:endParaRPr lang="en-US"/>
          </a:p>
        </p:txBody>
      </p:sp>
      <p:sp>
        <p:nvSpPr>
          <p:cNvPr id="6" name="Content Placeholder 2">
            <a:extLst>
              <a:ext uri="{FF2B5EF4-FFF2-40B4-BE49-F238E27FC236}">
                <a16:creationId xmlns:a16="http://schemas.microsoft.com/office/drawing/2014/main" id="{91C7500B-12D1-58B0-B3A5-A58C5BB6E1CB}"/>
              </a:ext>
            </a:extLst>
          </p:cNvPr>
          <p:cNvSpPr txBox="1">
            <a:spLocks/>
          </p:cNvSpPr>
          <p:nvPr/>
        </p:nvSpPr>
        <p:spPr>
          <a:xfrm>
            <a:off x="368969" y="1237593"/>
            <a:ext cx="5550568" cy="331836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Design Objectives</a:t>
            </a:r>
          </a:p>
          <a:p>
            <a:r>
              <a:rPr lang="en-US" sz="2800" dirty="0"/>
              <a:t>Safety</a:t>
            </a:r>
          </a:p>
          <a:p>
            <a:pPr lvl="1"/>
            <a:r>
              <a:rPr lang="en-US" sz="2400" dirty="0"/>
              <a:t>System failures may be deadly.</a:t>
            </a:r>
          </a:p>
          <a:p>
            <a:r>
              <a:rPr lang="en-US" sz="2800" dirty="0"/>
              <a:t>Hard real-time</a:t>
            </a:r>
          </a:p>
          <a:p>
            <a:pPr lvl="1"/>
            <a:r>
              <a:rPr lang="en-US" sz="2400" dirty="0"/>
              <a:t>Deadline misses may compromise safety.</a:t>
            </a:r>
          </a:p>
          <a:p>
            <a:r>
              <a:rPr lang="en-US" sz="2800" dirty="0"/>
              <a:t>Security</a:t>
            </a:r>
          </a:p>
          <a:p>
            <a:pPr lvl="1"/>
            <a:r>
              <a:rPr lang="en-US" sz="2400" dirty="0"/>
              <a:t>Malicious attacks may compromise safety.</a:t>
            </a:r>
          </a:p>
        </p:txBody>
      </p:sp>
    </p:spTree>
    <p:extLst>
      <p:ext uri="{BB962C8B-B14F-4D97-AF65-F5344CB8AC3E}">
        <p14:creationId xmlns:p14="http://schemas.microsoft.com/office/powerpoint/2010/main" val="25073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DA77-C70D-4659-FE8A-672D0211A477}"/>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1A2B3369-8CC6-1755-D7F4-EB604E1DF7C2}"/>
              </a:ext>
            </a:extLst>
          </p:cNvPr>
          <p:cNvSpPr>
            <a:spLocks noGrp="1"/>
          </p:cNvSpPr>
          <p:nvPr>
            <p:ph idx="1"/>
          </p:nvPr>
        </p:nvSpPr>
        <p:spPr/>
        <p:txBody>
          <a:bodyPr>
            <a:normAutofit fontScale="92500" lnSpcReduction="20000"/>
          </a:bodyPr>
          <a:lstStyle/>
          <a:p>
            <a:r>
              <a:rPr lang="en-US" dirty="0"/>
              <a:t>The most compute-intensive workload is Deep Learning inference</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p:txBody>
      </p:sp>
      <p:sp>
        <p:nvSpPr>
          <p:cNvPr id="4" name="Slide Number Placeholder 3">
            <a:extLst>
              <a:ext uri="{FF2B5EF4-FFF2-40B4-BE49-F238E27FC236}">
                <a16:creationId xmlns:a16="http://schemas.microsoft.com/office/drawing/2014/main" id="{2E925908-8A61-DAB9-7AED-E909C83340B4}"/>
              </a:ext>
            </a:extLst>
          </p:cNvPr>
          <p:cNvSpPr>
            <a:spLocks noGrp="1"/>
          </p:cNvSpPr>
          <p:nvPr>
            <p:ph type="sldNum" sz="quarter" idx="12"/>
          </p:nvPr>
        </p:nvSpPr>
        <p:spPr/>
        <p:txBody>
          <a:bodyPr/>
          <a:lstStyle/>
          <a:p>
            <a:fld id="{1F57BF9A-7B35-9447-9112-EAE7E91B4E99}" type="slidenum">
              <a:rPr lang="en-US" smtClean="0"/>
              <a:t>6</a:t>
            </a:fld>
            <a:endParaRPr lang="en-US"/>
          </a:p>
        </p:txBody>
      </p:sp>
    </p:spTree>
    <p:extLst>
      <p:ext uri="{BB962C8B-B14F-4D97-AF65-F5344CB8AC3E}">
        <p14:creationId xmlns:p14="http://schemas.microsoft.com/office/powerpoint/2010/main" val="55715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C372-2060-1524-72D9-EE6FC945A1D0}"/>
              </a:ext>
            </a:extLst>
          </p:cNvPr>
          <p:cNvSpPr>
            <a:spLocks noGrp="1"/>
          </p:cNvSpPr>
          <p:nvPr>
            <p:ph type="title"/>
          </p:nvPr>
        </p:nvSpPr>
        <p:spPr/>
        <p:txBody>
          <a:bodyPr/>
          <a:lstStyle/>
          <a:p>
            <a:r>
              <a:rPr lang="en-US" dirty="0"/>
              <a:t>CPU vs. GPU/FPGA/ASIC</a:t>
            </a:r>
            <a:endParaRPr lang="en-SE" dirty="0"/>
          </a:p>
        </p:txBody>
      </p:sp>
      <p:sp>
        <p:nvSpPr>
          <p:cNvPr id="3" name="Content Placeholder 2">
            <a:extLst>
              <a:ext uri="{FF2B5EF4-FFF2-40B4-BE49-F238E27FC236}">
                <a16:creationId xmlns:a16="http://schemas.microsoft.com/office/drawing/2014/main" id="{78C677F9-CACA-1958-CE9D-A90A99669804}"/>
              </a:ext>
            </a:extLst>
          </p:cNvPr>
          <p:cNvSpPr>
            <a:spLocks noGrp="1"/>
          </p:cNvSpPr>
          <p:nvPr>
            <p:ph idx="1"/>
          </p:nvPr>
        </p:nvSpPr>
        <p:spPr>
          <a:xfrm>
            <a:off x="622737" y="1237593"/>
            <a:ext cx="5331385" cy="5194738"/>
          </a:xfrm>
        </p:spPr>
        <p:txBody>
          <a:bodyPr>
            <a:normAutofit lnSpcReduction="10000"/>
          </a:bodyPr>
          <a:lstStyle/>
          <a:p>
            <a:r>
              <a:rPr lang="en-US" dirty="0"/>
              <a:t>CPU is designed for general-purpose workloads</a:t>
            </a:r>
          </a:p>
          <a:p>
            <a:r>
              <a:rPr lang="en-US" dirty="0"/>
              <a:t>GPU has much simpler control logic than CPU, hence has more computational elements (Arithmetic Logic Units) </a:t>
            </a:r>
          </a:p>
          <a:p>
            <a:pPr lvl="1"/>
            <a:r>
              <a:rPr lang="en-US" dirty="0"/>
              <a:t>Specialized for highly-parallel workloads, e.g., matrix-multiply, which is a core operation in Deep Learning training and inference</a:t>
            </a:r>
          </a:p>
          <a:p>
            <a:pPr lvl="1"/>
            <a:r>
              <a:rPr lang="en-US" dirty="0"/>
              <a:t>Similarly for FPGA and ASIC</a:t>
            </a:r>
            <a:endParaRPr lang="en-SE" dirty="0"/>
          </a:p>
        </p:txBody>
      </p:sp>
      <p:sp>
        <p:nvSpPr>
          <p:cNvPr id="4" name="Slide Number Placeholder 3">
            <a:extLst>
              <a:ext uri="{FF2B5EF4-FFF2-40B4-BE49-F238E27FC236}">
                <a16:creationId xmlns:a16="http://schemas.microsoft.com/office/drawing/2014/main" id="{CC041BC8-406B-BC7D-D0A4-3DECC7F56125}"/>
              </a:ext>
            </a:extLst>
          </p:cNvPr>
          <p:cNvSpPr>
            <a:spLocks noGrp="1"/>
          </p:cNvSpPr>
          <p:nvPr>
            <p:ph type="sldNum" sz="quarter" idx="12"/>
          </p:nvPr>
        </p:nvSpPr>
        <p:spPr/>
        <p:txBody>
          <a:bodyPr/>
          <a:lstStyle/>
          <a:p>
            <a:fld id="{1F57BF9A-7B35-9447-9112-EAE7E91B4E99}" type="slidenum">
              <a:rPr lang="en-US" smtClean="0"/>
              <a:t>7</a:t>
            </a:fld>
            <a:endParaRPr lang="en-US"/>
          </a:p>
        </p:txBody>
      </p:sp>
      <p:pic>
        <p:nvPicPr>
          <p:cNvPr id="5" name="Picture 2">
            <a:extLst>
              <a:ext uri="{FF2B5EF4-FFF2-40B4-BE49-F238E27FC236}">
                <a16:creationId xmlns:a16="http://schemas.microsoft.com/office/drawing/2014/main" id="{9D4E0245-ACB8-7675-E398-963314F8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101" y="4625465"/>
            <a:ext cx="5374348" cy="211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798CC701-335C-A5F6-E7D8-5EF7D72C8A52}"/>
              </a:ext>
            </a:extLst>
          </p:cNvPr>
          <p:cNvPicPr>
            <a:picLocks noChangeAspect="1"/>
          </p:cNvPicPr>
          <p:nvPr/>
        </p:nvPicPr>
        <p:blipFill>
          <a:blip r:embed="rId3"/>
          <a:stretch>
            <a:fillRect/>
          </a:stretch>
        </p:blipFill>
        <p:spPr>
          <a:xfrm>
            <a:off x="6083366" y="2569291"/>
            <a:ext cx="1267578" cy="886477"/>
          </a:xfrm>
          <a:prstGeom prst="rect">
            <a:avLst/>
          </a:prstGeom>
        </p:spPr>
      </p:pic>
      <p:pic>
        <p:nvPicPr>
          <p:cNvPr id="7" name="Picture 6">
            <a:extLst>
              <a:ext uri="{FF2B5EF4-FFF2-40B4-BE49-F238E27FC236}">
                <a16:creationId xmlns:a16="http://schemas.microsoft.com/office/drawing/2014/main" id="{85E58074-6EE4-60DA-A247-198121EB2B14}"/>
              </a:ext>
            </a:extLst>
          </p:cNvPr>
          <p:cNvPicPr>
            <a:picLocks noChangeAspect="1"/>
          </p:cNvPicPr>
          <p:nvPr/>
        </p:nvPicPr>
        <p:blipFill>
          <a:blip r:embed="rId3"/>
          <a:stretch>
            <a:fillRect/>
          </a:stretch>
        </p:blipFill>
        <p:spPr>
          <a:xfrm>
            <a:off x="7501771" y="2569291"/>
            <a:ext cx="1267578" cy="886477"/>
          </a:xfrm>
          <a:prstGeom prst="rect">
            <a:avLst/>
          </a:prstGeom>
        </p:spPr>
      </p:pic>
      <p:graphicFrame>
        <p:nvGraphicFramePr>
          <p:cNvPr id="8" name="Table 8">
            <a:extLst>
              <a:ext uri="{FF2B5EF4-FFF2-40B4-BE49-F238E27FC236}">
                <a16:creationId xmlns:a16="http://schemas.microsoft.com/office/drawing/2014/main" id="{BF1DD700-6E01-B6F4-A6EA-53A4690AA9CC}"/>
              </a:ext>
            </a:extLst>
          </p:cNvPr>
          <p:cNvGraphicFramePr>
            <a:graphicFrameLocks noGrp="1"/>
          </p:cNvGraphicFramePr>
          <p:nvPr>
            <p:extLst>
              <p:ext uri="{D42A27DB-BD31-4B8C-83A1-F6EECF244321}">
                <p14:modId xmlns:p14="http://schemas.microsoft.com/office/powerpoint/2010/main" val="1461605735"/>
              </p:ext>
            </p:extLst>
          </p:nvPr>
        </p:nvGraphicFramePr>
        <p:xfrm>
          <a:off x="6036671" y="2538118"/>
          <a:ext cx="2732678" cy="927244"/>
        </p:xfrm>
        <a:graphic>
          <a:graphicData uri="http://schemas.openxmlformats.org/drawingml/2006/table">
            <a:tbl>
              <a:tblPr firstRow="1" bandRow="1">
                <a:tableStyleId>{5940675A-B579-460E-94D1-54222C63F5DA}</a:tableStyleId>
              </a:tblPr>
              <a:tblGrid>
                <a:gridCol w="1366339">
                  <a:extLst>
                    <a:ext uri="{9D8B030D-6E8A-4147-A177-3AD203B41FA5}">
                      <a16:colId xmlns:a16="http://schemas.microsoft.com/office/drawing/2014/main" val="2617339208"/>
                    </a:ext>
                  </a:extLst>
                </a:gridCol>
                <a:gridCol w="1366339">
                  <a:extLst>
                    <a:ext uri="{9D8B030D-6E8A-4147-A177-3AD203B41FA5}">
                      <a16:colId xmlns:a16="http://schemas.microsoft.com/office/drawing/2014/main" val="2656376075"/>
                    </a:ext>
                  </a:extLst>
                </a:gridCol>
              </a:tblGrid>
              <a:tr h="927244">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052383599"/>
                  </a:ext>
                </a:extLst>
              </a:tr>
            </a:tbl>
          </a:graphicData>
        </a:graphic>
      </p:graphicFrame>
      <p:pic>
        <p:nvPicPr>
          <p:cNvPr id="9" name="Picture 8">
            <a:extLst>
              <a:ext uri="{FF2B5EF4-FFF2-40B4-BE49-F238E27FC236}">
                <a16:creationId xmlns:a16="http://schemas.microsoft.com/office/drawing/2014/main" id="{D0854726-1857-9D3A-2D79-EF885CA3E887}"/>
              </a:ext>
            </a:extLst>
          </p:cNvPr>
          <p:cNvPicPr>
            <a:picLocks noChangeAspect="1"/>
          </p:cNvPicPr>
          <p:nvPr/>
        </p:nvPicPr>
        <p:blipFill>
          <a:blip r:embed="rId4"/>
          <a:stretch>
            <a:fillRect/>
          </a:stretch>
        </p:blipFill>
        <p:spPr>
          <a:xfrm>
            <a:off x="9196857" y="1209479"/>
            <a:ext cx="450412" cy="545691"/>
          </a:xfrm>
          <a:prstGeom prst="rect">
            <a:avLst/>
          </a:prstGeom>
        </p:spPr>
      </p:pic>
      <p:pic>
        <p:nvPicPr>
          <p:cNvPr id="10" name="Picture 9">
            <a:extLst>
              <a:ext uri="{FF2B5EF4-FFF2-40B4-BE49-F238E27FC236}">
                <a16:creationId xmlns:a16="http://schemas.microsoft.com/office/drawing/2014/main" id="{DFBF460F-B869-B104-7615-B5DE4DC73680}"/>
              </a:ext>
            </a:extLst>
          </p:cNvPr>
          <p:cNvPicPr>
            <a:picLocks noChangeAspect="1"/>
          </p:cNvPicPr>
          <p:nvPr/>
        </p:nvPicPr>
        <p:blipFill>
          <a:blip r:embed="rId4"/>
          <a:stretch>
            <a:fillRect/>
          </a:stretch>
        </p:blipFill>
        <p:spPr>
          <a:xfrm>
            <a:off x="9868461" y="1209479"/>
            <a:ext cx="450412" cy="545691"/>
          </a:xfrm>
          <a:prstGeom prst="rect">
            <a:avLst/>
          </a:prstGeom>
        </p:spPr>
      </p:pic>
      <p:pic>
        <p:nvPicPr>
          <p:cNvPr id="11" name="Picture 10">
            <a:extLst>
              <a:ext uri="{FF2B5EF4-FFF2-40B4-BE49-F238E27FC236}">
                <a16:creationId xmlns:a16="http://schemas.microsoft.com/office/drawing/2014/main" id="{2DACB6BF-2370-6BDD-E766-BCE3CE910B47}"/>
              </a:ext>
            </a:extLst>
          </p:cNvPr>
          <p:cNvPicPr>
            <a:picLocks noChangeAspect="1"/>
          </p:cNvPicPr>
          <p:nvPr/>
        </p:nvPicPr>
        <p:blipFill>
          <a:blip r:embed="rId4"/>
          <a:stretch>
            <a:fillRect/>
          </a:stretch>
        </p:blipFill>
        <p:spPr>
          <a:xfrm>
            <a:off x="10540065" y="1209479"/>
            <a:ext cx="450412" cy="545691"/>
          </a:xfrm>
          <a:prstGeom prst="rect">
            <a:avLst/>
          </a:prstGeom>
        </p:spPr>
      </p:pic>
      <p:pic>
        <p:nvPicPr>
          <p:cNvPr id="12" name="Picture 11">
            <a:extLst>
              <a:ext uri="{FF2B5EF4-FFF2-40B4-BE49-F238E27FC236}">
                <a16:creationId xmlns:a16="http://schemas.microsoft.com/office/drawing/2014/main" id="{29703767-EE75-FD06-AF1A-09DB09E74388}"/>
              </a:ext>
            </a:extLst>
          </p:cNvPr>
          <p:cNvPicPr>
            <a:picLocks noChangeAspect="1"/>
          </p:cNvPicPr>
          <p:nvPr/>
        </p:nvPicPr>
        <p:blipFill>
          <a:blip r:embed="rId4"/>
          <a:stretch>
            <a:fillRect/>
          </a:stretch>
        </p:blipFill>
        <p:spPr>
          <a:xfrm>
            <a:off x="11211669" y="1209479"/>
            <a:ext cx="450412" cy="545691"/>
          </a:xfrm>
          <a:prstGeom prst="rect">
            <a:avLst/>
          </a:prstGeom>
        </p:spPr>
      </p:pic>
      <p:pic>
        <p:nvPicPr>
          <p:cNvPr id="13" name="Picture 12">
            <a:extLst>
              <a:ext uri="{FF2B5EF4-FFF2-40B4-BE49-F238E27FC236}">
                <a16:creationId xmlns:a16="http://schemas.microsoft.com/office/drawing/2014/main" id="{2B0482EB-7A6E-BB45-4DEB-338B39988A1A}"/>
              </a:ext>
            </a:extLst>
          </p:cNvPr>
          <p:cNvPicPr>
            <a:picLocks noChangeAspect="1"/>
          </p:cNvPicPr>
          <p:nvPr/>
        </p:nvPicPr>
        <p:blipFill>
          <a:blip r:embed="rId4"/>
          <a:stretch>
            <a:fillRect/>
          </a:stretch>
        </p:blipFill>
        <p:spPr>
          <a:xfrm>
            <a:off x="9196857" y="1781458"/>
            <a:ext cx="450412" cy="545691"/>
          </a:xfrm>
          <a:prstGeom prst="rect">
            <a:avLst/>
          </a:prstGeom>
        </p:spPr>
      </p:pic>
      <p:pic>
        <p:nvPicPr>
          <p:cNvPr id="14" name="Picture 13">
            <a:extLst>
              <a:ext uri="{FF2B5EF4-FFF2-40B4-BE49-F238E27FC236}">
                <a16:creationId xmlns:a16="http://schemas.microsoft.com/office/drawing/2014/main" id="{46CE1A4F-5BEA-12E6-0F1C-5DD6A2862CA2}"/>
              </a:ext>
            </a:extLst>
          </p:cNvPr>
          <p:cNvPicPr>
            <a:picLocks noChangeAspect="1"/>
          </p:cNvPicPr>
          <p:nvPr/>
        </p:nvPicPr>
        <p:blipFill>
          <a:blip r:embed="rId4"/>
          <a:stretch>
            <a:fillRect/>
          </a:stretch>
        </p:blipFill>
        <p:spPr>
          <a:xfrm>
            <a:off x="9868461" y="1781458"/>
            <a:ext cx="450412" cy="545691"/>
          </a:xfrm>
          <a:prstGeom prst="rect">
            <a:avLst/>
          </a:prstGeom>
        </p:spPr>
      </p:pic>
      <p:pic>
        <p:nvPicPr>
          <p:cNvPr id="15" name="Picture 14">
            <a:extLst>
              <a:ext uri="{FF2B5EF4-FFF2-40B4-BE49-F238E27FC236}">
                <a16:creationId xmlns:a16="http://schemas.microsoft.com/office/drawing/2014/main" id="{B3055B3C-5C19-4071-D022-28BC0E1A5B65}"/>
              </a:ext>
            </a:extLst>
          </p:cNvPr>
          <p:cNvPicPr>
            <a:picLocks noChangeAspect="1"/>
          </p:cNvPicPr>
          <p:nvPr/>
        </p:nvPicPr>
        <p:blipFill>
          <a:blip r:embed="rId4"/>
          <a:stretch>
            <a:fillRect/>
          </a:stretch>
        </p:blipFill>
        <p:spPr>
          <a:xfrm>
            <a:off x="10540065" y="1781458"/>
            <a:ext cx="450412" cy="545691"/>
          </a:xfrm>
          <a:prstGeom prst="rect">
            <a:avLst/>
          </a:prstGeom>
        </p:spPr>
      </p:pic>
      <p:pic>
        <p:nvPicPr>
          <p:cNvPr id="16" name="Picture 15">
            <a:extLst>
              <a:ext uri="{FF2B5EF4-FFF2-40B4-BE49-F238E27FC236}">
                <a16:creationId xmlns:a16="http://schemas.microsoft.com/office/drawing/2014/main" id="{40ED3D3E-A062-AB4B-BF7C-C302211CA447}"/>
              </a:ext>
            </a:extLst>
          </p:cNvPr>
          <p:cNvPicPr>
            <a:picLocks noChangeAspect="1"/>
          </p:cNvPicPr>
          <p:nvPr/>
        </p:nvPicPr>
        <p:blipFill>
          <a:blip r:embed="rId4"/>
          <a:stretch>
            <a:fillRect/>
          </a:stretch>
        </p:blipFill>
        <p:spPr>
          <a:xfrm>
            <a:off x="11211669" y="1781458"/>
            <a:ext cx="450412" cy="545691"/>
          </a:xfrm>
          <a:prstGeom prst="rect">
            <a:avLst/>
          </a:prstGeom>
        </p:spPr>
      </p:pic>
      <p:pic>
        <p:nvPicPr>
          <p:cNvPr id="17" name="Picture 16">
            <a:extLst>
              <a:ext uri="{FF2B5EF4-FFF2-40B4-BE49-F238E27FC236}">
                <a16:creationId xmlns:a16="http://schemas.microsoft.com/office/drawing/2014/main" id="{3129BC78-EDDA-1AA0-63F6-EB9AC66916B7}"/>
              </a:ext>
            </a:extLst>
          </p:cNvPr>
          <p:cNvPicPr>
            <a:picLocks noChangeAspect="1"/>
          </p:cNvPicPr>
          <p:nvPr/>
        </p:nvPicPr>
        <p:blipFill>
          <a:blip r:embed="rId4"/>
          <a:stretch>
            <a:fillRect/>
          </a:stretch>
        </p:blipFill>
        <p:spPr>
          <a:xfrm>
            <a:off x="9196857" y="2358322"/>
            <a:ext cx="450412" cy="545691"/>
          </a:xfrm>
          <a:prstGeom prst="rect">
            <a:avLst/>
          </a:prstGeom>
        </p:spPr>
      </p:pic>
      <p:pic>
        <p:nvPicPr>
          <p:cNvPr id="18" name="Picture 17">
            <a:extLst>
              <a:ext uri="{FF2B5EF4-FFF2-40B4-BE49-F238E27FC236}">
                <a16:creationId xmlns:a16="http://schemas.microsoft.com/office/drawing/2014/main" id="{F628962E-52FD-E4FD-20D7-74BB9D488F8F}"/>
              </a:ext>
            </a:extLst>
          </p:cNvPr>
          <p:cNvPicPr>
            <a:picLocks noChangeAspect="1"/>
          </p:cNvPicPr>
          <p:nvPr/>
        </p:nvPicPr>
        <p:blipFill>
          <a:blip r:embed="rId4"/>
          <a:stretch>
            <a:fillRect/>
          </a:stretch>
        </p:blipFill>
        <p:spPr>
          <a:xfrm>
            <a:off x="9868461" y="2358322"/>
            <a:ext cx="450412" cy="545691"/>
          </a:xfrm>
          <a:prstGeom prst="rect">
            <a:avLst/>
          </a:prstGeom>
        </p:spPr>
      </p:pic>
      <p:pic>
        <p:nvPicPr>
          <p:cNvPr id="19" name="Picture 18">
            <a:extLst>
              <a:ext uri="{FF2B5EF4-FFF2-40B4-BE49-F238E27FC236}">
                <a16:creationId xmlns:a16="http://schemas.microsoft.com/office/drawing/2014/main" id="{2B9D9649-7A45-5380-B763-A21B1A97E561}"/>
              </a:ext>
            </a:extLst>
          </p:cNvPr>
          <p:cNvPicPr>
            <a:picLocks noChangeAspect="1"/>
          </p:cNvPicPr>
          <p:nvPr/>
        </p:nvPicPr>
        <p:blipFill>
          <a:blip r:embed="rId4"/>
          <a:stretch>
            <a:fillRect/>
          </a:stretch>
        </p:blipFill>
        <p:spPr>
          <a:xfrm>
            <a:off x="10540065" y="2358322"/>
            <a:ext cx="450412" cy="545691"/>
          </a:xfrm>
          <a:prstGeom prst="rect">
            <a:avLst/>
          </a:prstGeom>
        </p:spPr>
      </p:pic>
      <p:pic>
        <p:nvPicPr>
          <p:cNvPr id="20" name="Picture 19">
            <a:extLst>
              <a:ext uri="{FF2B5EF4-FFF2-40B4-BE49-F238E27FC236}">
                <a16:creationId xmlns:a16="http://schemas.microsoft.com/office/drawing/2014/main" id="{949E7913-5524-02E7-AEE3-D5CF5D981AB2}"/>
              </a:ext>
            </a:extLst>
          </p:cNvPr>
          <p:cNvPicPr>
            <a:picLocks noChangeAspect="1"/>
          </p:cNvPicPr>
          <p:nvPr/>
        </p:nvPicPr>
        <p:blipFill>
          <a:blip r:embed="rId4"/>
          <a:stretch>
            <a:fillRect/>
          </a:stretch>
        </p:blipFill>
        <p:spPr>
          <a:xfrm>
            <a:off x="11211669" y="2358322"/>
            <a:ext cx="450412" cy="545691"/>
          </a:xfrm>
          <a:prstGeom prst="rect">
            <a:avLst/>
          </a:prstGeom>
        </p:spPr>
      </p:pic>
      <p:pic>
        <p:nvPicPr>
          <p:cNvPr id="21" name="Picture 20">
            <a:extLst>
              <a:ext uri="{FF2B5EF4-FFF2-40B4-BE49-F238E27FC236}">
                <a16:creationId xmlns:a16="http://schemas.microsoft.com/office/drawing/2014/main" id="{9F269D3B-63BC-36C3-2C3D-B9B43EB94A8D}"/>
              </a:ext>
            </a:extLst>
          </p:cNvPr>
          <p:cNvPicPr>
            <a:picLocks noChangeAspect="1"/>
          </p:cNvPicPr>
          <p:nvPr/>
        </p:nvPicPr>
        <p:blipFill>
          <a:blip r:embed="rId4"/>
          <a:stretch>
            <a:fillRect/>
          </a:stretch>
        </p:blipFill>
        <p:spPr>
          <a:xfrm>
            <a:off x="9196857" y="2956836"/>
            <a:ext cx="450412" cy="545691"/>
          </a:xfrm>
          <a:prstGeom prst="rect">
            <a:avLst/>
          </a:prstGeom>
        </p:spPr>
      </p:pic>
      <p:pic>
        <p:nvPicPr>
          <p:cNvPr id="22" name="Picture 21">
            <a:extLst>
              <a:ext uri="{FF2B5EF4-FFF2-40B4-BE49-F238E27FC236}">
                <a16:creationId xmlns:a16="http://schemas.microsoft.com/office/drawing/2014/main" id="{D3AA3EB9-6654-4E4D-7FEA-43F6824E3048}"/>
              </a:ext>
            </a:extLst>
          </p:cNvPr>
          <p:cNvPicPr>
            <a:picLocks noChangeAspect="1"/>
          </p:cNvPicPr>
          <p:nvPr/>
        </p:nvPicPr>
        <p:blipFill>
          <a:blip r:embed="rId4"/>
          <a:stretch>
            <a:fillRect/>
          </a:stretch>
        </p:blipFill>
        <p:spPr>
          <a:xfrm>
            <a:off x="9868461" y="2956836"/>
            <a:ext cx="450412" cy="545691"/>
          </a:xfrm>
          <a:prstGeom prst="rect">
            <a:avLst/>
          </a:prstGeom>
        </p:spPr>
      </p:pic>
      <p:pic>
        <p:nvPicPr>
          <p:cNvPr id="23" name="Picture 22">
            <a:extLst>
              <a:ext uri="{FF2B5EF4-FFF2-40B4-BE49-F238E27FC236}">
                <a16:creationId xmlns:a16="http://schemas.microsoft.com/office/drawing/2014/main" id="{1F4A41DD-1684-0972-3D55-B672E3F962E0}"/>
              </a:ext>
            </a:extLst>
          </p:cNvPr>
          <p:cNvPicPr>
            <a:picLocks noChangeAspect="1"/>
          </p:cNvPicPr>
          <p:nvPr/>
        </p:nvPicPr>
        <p:blipFill>
          <a:blip r:embed="rId4"/>
          <a:stretch>
            <a:fillRect/>
          </a:stretch>
        </p:blipFill>
        <p:spPr>
          <a:xfrm>
            <a:off x="10540065" y="2956836"/>
            <a:ext cx="450412" cy="545691"/>
          </a:xfrm>
          <a:prstGeom prst="rect">
            <a:avLst/>
          </a:prstGeom>
        </p:spPr>
      </p:pic>
      <p:pic>
        <p:nvPicPr>
          <p:cNvPr id="24" name="Picture 23">
            <a:extLst>
              <a:ext uri="{FF2B5EF4-FFF2-40B4-BE49-F238E27FC236}">
                <a16:creationId xmlns:a16="http://schemas.microsoft.com/office/drawing/2014/main" id="{6A13B590-3406-8B63-ED0A-23DAF8E36604}"/>
              </a:ext>
            </a:extLst>
          </p:cNvPr>
          <p:cNvPicPr>
            <a:picLocks noChangeAspect="1"/>
          </p:cNvPicPr>
          <p:nvPr/>
        </p:nvPicPr>
        <p:blipFill>
          <a:blip r:embed="rId4"/>
          <a:stretch>
            <a:fillRect/>
          </a:stretch>
        </p:blipFill>
        <p:spPr>
          <a:xfrm>
            <a:off x="11211669" y="2956836"/>
            <a:ext cx="450412" cy="545691"/>
          </a:xfrm>
          <a:prstGeom prst="rect">
            <a:avLst/>
          </a:prstGeom>
        </p:spPr>
      </p:pic>
      <p:graphicFrame>
        <p:nvGraphicFramePr>
          <p:cNvPr id="25" name="Table 7">
            <a:extLst>
              <a:ext uri="{FF2B5EF4-FFF2-40B4-BE49-F238E27FC236}">
                <a16:creationId xmlns:a16="http://schemas.microsoft.com/office/drawing/2014/main" id="{2A34B4C4-E67F-688D-B8C1-9EDD36AE703B}"/>
              </a:ext>
            </a:extLst>
          </p:cNvPr>
          <p:cNvGraphicFramePr>
            <a:graphicFrameLocks noGrp="1"/>
          </p:cNvGraphicFramePr>
          <p:nvPr>
            <p:extLst>
              <p:ext uri="{D42A27DB-BD31-4B8C-83A1-F6EECF244321}">
                <p14:modId xmlns:p14="http://schemas.microsoft.com/office/powerpoint/2010/main" val="3291881294"/>
              </p:ext>
            </p:extLst>
          </p:nvPr>
        </p:nvGraphicFramePr>
        <p:xfrm>
          <a:off x="9043440" y="1209479"/>
          <a:ext cx="2713044" cy="2312284"/>
        </p:xfrm>
        <a:graphic>
          <a:graphicData uri="http://schemas.openxmlformats.org/drawingml/2006/table">
            <a:tbl>
              <a:tblPr firstRow="1" bandRow="1">
                <a:tableStyleId>{5940675A-B579-460E-94D1-54222C63F5DA}</a:tableStyleId>
              </a:tblPr>
              <a:tblGrid>
                <a:gridCol w="678261">
                  <a:extLst>
                    <a:ext uri="{9D8B030D-6E8A-4147-A177-3AD203B41FA5}">
                      <a16:colId xmlns:a16="http://schemas.microsoft.com/office/drawing/2014/main" val="1510999076"/>
                    </a:ext>
                  </a:extLst>
                </a:gridCol>
                <a:gridCol w="678261">
                  <a:extLst>
                    <a:ext uri="{9D8B030D-6E8A-4147-A177-3AD203B41FA5}">
                      <a16:colId xmlns:a16="http://schemas.microsoft.com/office/drawing/2014/main" val="1209912420"/>
                    </a:ext>
                  </a:extLst>
                </a:gridCol>
                <a:gridCol w="678261">
                  <a:extLst>
                    <a:ext uri="{9D8B030D-6E8A-4147-A177-3AD203B41FA5}">
                      <a16:colId xmlns:a16="http://schemas.microsoft.com/office/drawing/2014/main" val="2270194104"/>
                    </a:ext>
                  </a:extLst>
                </a:gridCol>
                <a:gridCol w="678261">
                  <a:extLst>
                    <a:ext uri="{9D8B030D-6E8A-4147-A177-3AD203B41FA5}">
                      <a16:colId xmlns:a16="http://schemas.microsoft.com/office/drawing/2014/main" val="4187220233"/>
                    </a:ext>
                  </a:extLst>
                </a:gridCol>
              </a:tblGrid>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662021434"/>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3167549332"/>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157829215"/>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dirty="0"/>
                    </a:p>
                  </a:txBody>
                  <a:tcPr marL="122879" marR="122879" marT="61439" marB="61439"/>
                </a:tc>
                <a:extLst>
                  <a:ext uri="{0D108BD9-81ED-4DB2-BD59-A6C34878D82A}">
                    <a16:rowId xmlns:a16="http://schemas.microsoft.com/office/drawing/2014/main" val="1462205581"/>
                  </a:ext>
                </a:extLst>
              </a:tr>
            </a:tbl>
          </a:graphicData>
        </a:graphic>
      </p:graphicFrame>
      <p:sp>
        <p:nvSpPr>
          <p:cNvPr id="26" name="TextBox 25">
            <a:extLst>
              <a:ext uri="{FF2B5EF4-FFF2-40B4-BE49-F238E27FC236}">
                <a16:creationId xmlns:a16="http://schemas.microsoft.com/office/drawing/2014/main" id="{F77D871D-30B6-9BDC-0B92-5114DAC7121C}"/>
              </a:ext>
            </a:extLst>
          </p:cNvPr>
          <p:cNvSpPr txBox="1"/>
          <p:nvPr/>
        </p:nvSpPr>
        <p:spPr>
          <a:xfrm>
            <a:off x="6565571" y="3521763"/>
            <a:ext cx="1899174" cy="400110"/>
          </a:xfrm>
          <a:prstGeom prst="rect">
            <a:avLst/>
          </a:prstGeom>
          <a:noFill/>
        </p:spPr>
        <p:txBody>
          <a:bodyPr wrap="none" rtlCol="0">
            <a:spAutoFit/>
          </a:bodyPr>
          <a:lstStyle/>
          <a:p>
            <a:pPr algn="l"/>
            <a:r>
              <a:rPr lang="en-US" sz="2000" dirty="0"/>
              <a:t>CPU (2 oxen)</a:t>
            </a:r>
            <a:endParaRPr lang="en-SE" sz="2000" dirty="0" err="1"/>
          </a:p>
        </p:txBody>
      </p:sp>
      <p:sp>
        <p:nvSpPr>
          <p:cNvPr id="27" name="TextBox 26">
            <a:extLst>
              <a:ext uri="{FF2B5EF4-FFF2-40B4-BE49-F238E27FC236}">
                <a16:creationId xmlns:a16="http://schemas.microsoft.com/office/drawing/2014/main" id="{CA4E675A-C706-417B-D452-028079C3E937}"/>
              </a:ext>
            </a:extLst>
          </p:cNvPr>
          <p:cNvSpPr txBox="1"/>
          <p:nvPr/>
        </p:nvSpPr>
        <p:spPr>
          <a:xfrm>
            <a:off x="9043440" y="3521763"/>
            <a:ext cx="2888035" cy="400110"/>
          </a:xfrm>
          <a:prstGeom prst="rect">
            <a:avLst/>
          </a:prstGeom>
          <a:noFill/>
        </p:spPr>
        <p:txBody>
          <a:bodyPr wrap="none" rtlCol="0">
            <a:spAutoFit/>
          </a:bodyPr>
          <a:lstStyle/>
          <a:p>
            <a:pPr algn="l"/>
            <a:r>
              <a:rPr lang="en-US" sz="2000" dirty="0"/>
              <a:t>GPU (1024 chickens)</a:t>
            </a:r>
            <a:endParaRPr lang="en-SE" sz="2000" dirty="0" err="1"/>
          </a:p>
        </p:txBody>
      </p:sp>
      <p:sp>
        <p:nvSpPr>
          <p:cNvPr id="28" name="TextBox 27">
            <a:extLst>
              <a:ext uri="{FF2B5EF4-FFF2-40B4-BE49-F238E27FC236}">
                <a16:creationId xmlns:a16="http://schemas.microsoft.com/office/drawing/2014/main" id="{D5F537CA-4476-3AB2-1B37-D2E3019D16EB}"/>
              </a:ext>
            </a:extLst>
          </p:cNvPr>
          <p:cNvSpPr txBox="1"/>
          <p:nvPr/>
        </p:nvSpPr>
        <p:spPr>
          <a:xfrm>
            <a:off x="6096000" y="3955038"/>
            <a:ext cx="6008672"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“If you were plowing a field, which would you rather use? 2 oxen, or 1024 chickens?” S. Cray.</a:t>
            </a:r>
            <a:endParaRPr lang="en-SE" dirty="0"/>
          </a:p>
        </p:txBody>
      </p:sp>
    </p:spTree>
    <p:extLst>
      <p:ext uri="{BB962C8B-B14F-4D97-AF65-F5344CB8AC3E}">
        <p14:creationId xmlns:p14="http://schemas.microsoft.com/office/powerpoint/2010/main" val="370718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BE24-BD08-5ACA-0B60-567F805A6DBD}"/>
              </a:ext>
            </a:extLst>
          </p:cNvPr>
          <p:cNvSpPr>
            <a:spLocks noGrp="1"/>
          </p:cNvSpPr>
          <p:nvPr>
            <p:ph type="title"/>
          </p:nvPr>
        </p:nvSpPr>
        <p:spPr/>
        <p:txBody>
          <a:bodyPr>
            <a:normAutofit/>
          </a:bodyPr>
          <a:lstStyle/>
          <a:p>
            <a:r>
              <a:rPr lang="en-US" dirty="0"/>
              <a:t>NVIDIA DRIVE GPU-based HW Platform</a:t>
            </a:r>
            <a:endParaRPr lang="en-SE" dirty="0"/>
          </a:p>
        </p:txBody>
      </p:sp>
      <p:sp>
        <p:nvSpPr>
          <p:cNvPr id="3" name="Content Placeholder 2">
            <a:extLst>
              <a:ext uri="{FF2B5EF4-FFF2-40B4-BE49-F238E27FC236}">
                <a16:creationId xmlns:a16="http://schemas.microsoft.com/office/drawing/2014/main" id="{0431B064-E475-E202-78F5-F06C3C92CA62}"/>
              </a:ext>
            </a:extLst>
          </p:cNvPr>
          <p:cNvSpPr>
            <a:spLocks noGrp="1"/>
          </p:cNvSpPr>
          <p:nvPr>
            <p:ph idx="1"/>
          </p:nvPr>
        </p:nvSpPr>
        <p:spPr>
          <a:xfrm>
            <a:off x="622737" y="1237593"/>
            <a:ext cx="5577537" cy="5194738"/>
          </a:xfrm>
        </p:spPr>
        <p:txBody>
          <a:bodyPr>
            <a:normAutofit/>
          </a:bodyPr>
          <a:lstStyle/>
          <a:p>
            <a:r>
              <a:rPr lang="en-US" sz="2800" dirty="0"/>
              <a:t>A family of products, ranging from the low-end Parker to the latest high-end THOR with 2000 TOPS (Tera Operations Per Second)</a:t>
            </a:r>
          </a:p>
          <a:p>
            <a:r>
              <a:rPr lang="en-US" sz="2800" dirty="0"/>
              <a:t>Besides CPU and GPU cores, also includes NVDLA (NVIDIA Deep Learning Accelerator), an ASIC for Deep Learning inference</a:t>
            </a:r>
            <a:endParaRPr lang="en-SE" sz="2800" dirty="0"/>
          </a:p>
        </p:txBody>
      </p:sp>
      <p:sp>
        <p:nvSpPr>
          <p:cNvPr id="4" name="Slide Number Placeholder 3">
            <a:extLst>
              <a:ext uri="{FF2B5EF4-FFF2-40B4-BE49-F238E27FC236}">
                <a16:creationId xmlns:a16="http://schemas.microsoft.com/office/drawing/2014/main" id="{8B5471A2-CEEB-22FE-3DAE-9F0E10CFF0D3}"/>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27595726-1E89-5C32-FDB9-9CF7E9A743A9}"/>
              </a:ext>
            </a:extLst>
          </p:cNvPr>
          <p:cNvPicPr>
            <a:picLocks noChangeAspect="1"/>
          </p:cNvPicPr>
          <p:nvPr/>
        </p:nvPicPr>
        <p:blipFill>
          <a:blip r:embed="rId2"/>
          <a:stretch>
            <a:fillRect/>
          </a:stretch>
        </p:blipFill>
        <p:spPr>
          <a:xfrm>
            <a:off x="6200274" y="1641897"/>
            <a:ext cx="5835876" cy="3779629"/>
          </a:xfrm>
          <a:prstGeom prst="rect">
            <a:avLst/>
          </a:prstGeom>
        </p:spPr>
      </p:pic>
    </p:spTree>
    <p:extLst>
      <p:ext uri="{BB962C8B-B14F-4D97-AF65-F5344CB8AC3E}">
        <p14:creationId xmlns:p14="http://schemas.microsoft.com/office/powerpoint/2010/main" val="20325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3334-A472-C861-476C-F6DE143C25CC}"/>
              </a:ext>
            </a:extLst>
          </p:cNvPr>
          <p:cNvSpPr>
            <a:spLocks noGrp="1"/>
          </p:cNvSpPr>
          <p:nvPr>
            <p:ph type="title"/>
          </p:nvPr>
        </p:nvSpPr>
        <p:spPr/>
        <p:txBody>
          <a:bodyPr/>
          <a:lstStyle/>
          <a:p>
            <a:r>
              <a:rPr lang="en-US" dirty="0"/>
              <a:t>FPGA</a:t>
            </a:r>
            <a:endParaRPr lang="en-SE" dirty="0"/>
          </a:p>
        </p:txBody>
      </p:sp>
      <p:sp>
        <p:nvSpPr>
          <p:cNvPr id="3" name="Content Placeholder 2">
            <a:extLst>
              <a:ext uri="{FF2B5EF4-FFF2-40B4-BE49-F238E27FC236}">
                <a16:creationId xmlns:a16="http://schemas.microsoft.com/office/drawing/2014/main" id="{C36D3336-6040-3CF7-278D-97EC9305D44A}"/>
              </a:ext>
            </a:extLst>
          </p:cNvPr>
          <p:cNvSpPr>
            <a:spLocks noGrp="1"/>
          </p:cNvSpPr>
          <p:nvPr>
            <p:ph idx="1"/>
          </p:nvPr>
        </p:nvSpPr>
        <p:spPr>
          <a:xfrm>
            <a:off x="458695" y="1237592"/>
            <a:ext cx="7161306" cy="3687334"/>
          </a:xfrm>
        </p:spPr>
        <p:txBody>
          <a:bodyPr>
            <a:normAutofit fontScale="62500" lnSpcReduction="20000"/>
          </a:bodyPr>
          <a:lstStyle/>
          <a:p>
            <a:r>
              <a:rPr lang="en-US" dirty="0"/>
              <a:t>FPGA is reprogrammable hardware, consisting of an array of Configurable Logic Blocks (CLBs) and interconnections which can be configured at design time or runtime. FPGA has advantages over GPU for Deep Learning inference tasks</a:t>
            </a:r>
          </a:p>
          <a:p>
            <a:r>
              <a:rPr lang="en-US" dirty="0"/>
              <a:t>GPU performs computation in batches for efficient exploitation of SIMD (Single Instruction, Multiple Data) computation model</a:t>
            </a:r>
          </a:p>
          <a:p>
            <a:pPr lvl="1"/>
            <a:r>
              <a:rPr lang="en-US" dirty="0"/>
              <a:t>This is ideally suited for training tasks, with well-known algorithms such as Stochastic Gradient Descent with mini-batches</a:t>
            </a:r>
          </a:p>
          <a:p>
            <a:pPr lvl="1"/>
            <a:r>
              <a:rPr lang="en-US" dirty="0"/>
              <a:t>But not ideal for inference tasks</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p:txBody>
      </p:sp>
      <p:sp>
        <p:nvSpPr>
          <p:cNvPr id="4" name="Slide Number Placeholder 3">
            <a:extLst>
              <a:ext uri="{FF2B5EF4-FFF2-40B4-BE49-F238E27FC236}">
                <a16:creationId xmlns:a16="http://schemas.microsoft.com/office/drawing/2014/main" id="{04E225CF-1CF5-70E5-34D3-13A6D3D54459}"/>
              </a:ext>
            </a:extLst>
          </p:cNvPr>
          <p:cNvSpPr>
            <a:spLocks noGrp="1"/>
          </p:cNvSpPr>
          <p:nvPr>
            <p:ph type="sldNum" sz="quarter" idx="12"/>
          </p:nvPr>
        </p:nvSpPr>
        <p:spPr/>
        <p:txBody>
          <a:bodyPr/>
          <a:lstStyle/>
          <a:p>
            <a:fld id="{1F57BF9A-7B35-9447-9112-EAE7E91B4E99}" type="slidenum">
              <a:rPr lang="en-US" smtClean="0"/>
              <a:t>9</a:t>
            </a:fld>
            <a:endParaRPr lang="en-US"/>
          </a:p>
        </p:txBody>
      </p:sp>
      <p:pic>
        <p:nvPicPr>
          <p:cNvPr id="5" name="Picture 4">
            <a:extLst>
              <a:ext uri="{FF2B5EF4-FFF2-40B4-BE49-F238E27FC236}">
                <a16:creationId xmlns:a16="http://schemas.microsoft.com/office/drawing/2014/main" id="{6612C0AE-5EB3-FDA7-CCD2-60FA14C32EB2}"/>
              </a:ext>
            </a:extLst>
          </p:cNvPr>
          <p:cNvPicPr>
            <a:picLocks noChangeAspect="1"/>
          </p:cNvPicPr>
          <p:nvPr/>
        </p:nvPicPr>
        <p:blipFill>
          <a:blip r:embed="rId2"/>
          <a:stretch>
            <a:fillRect/>
          </a:stretch>
        </p:blipFill>
        <p:spPr>
          <a:xfrm>
            <a:off x="1122947" y="4779147"/>
            <a:ext cx="9144000" cy="2015791"/>
          </a:xfrm>
          <a:prstGeom prst="rect">
            <a:avLst/>
          </a:prstGeom>
        </p:spPr>
      </p:pic>
      <p:pic>
        <p:nvPicPr>
          <p:cNvPr id="6" name="Picture 4">
            <a:extLst>
              <a:ext uri="{FF2B5EF4-FFF2-40B4-BE49-F238E27FC236}">
                <a16:creationId xmlns:a16="http://schemas.microsoft.com/office/drawing/2014/main" id="{1F6B87D4-9F40-B1A7-9215-4A9CAECB0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79" y="1237593"/>
            <a:ext cx="3962821" cy="343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13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991D47-3926-48A1-8BC1-320FB99AB8DB}">
  <ds:schemaRefs>
    <ds:schemaRef ds:uri="http://schemas.microsoft.com/sharepoint/v3/contenttype/forms"/>
  </ds:schemaRefs>
</ds:datastoreItem>
</file>

<file path=customXml/itemProps3.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8131</TotalTime>
  <Words>3025</Words>
  <Application>Microsoft Office PowerPoint</Application>
  <PresentationFormat>Widescreen</PresentationFormat>
  <Paragraphs>293</Paragraphs>
  <Slides>34</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Arial</vt:lpstr>
      <vt:lpstr>Calibri</vt:lpstr>
      <vt:lpstr>Calibri Light</vt:lpstr>
      <vt:lpstr>Cambria Math</vt:lpstr>
      <vt:lpstr>system-ui</vt:lpstr>
      <vt:lpstr>Tahoma</vt:lpstr>
      <vt:lpstr>Office Theme</vt:lpstr>
      <vt:lpstr>Custom Design</vt:lpstr>
      <vt:lpstr>L1.3 HW/SW Platforms, Ethics</vt:lpstr>
      <vt:lpstr>Hardware Platforms</vt:lpstr>
      <vt:lpstr>Evolution of Automotive E/E Architecture</vt:lpstr>
      <vt:lpstr>Automotive E/E Architecture Trends</vt:lpstr>
      <vt:lpstr>Design Objectives vs. HW Constraints </vt:lpstr>
      <vt:lpstr>SoC Hardware for AVs</vt:lpstr>
      <vt:lpstr>CPU vs. GPU/FPGA/ASIC</vt:lpstr>
      <vt:lpstr>NVIDIA DRIVE GPU-based HW Platform</vt:lpstr>
      <vt:lpstr>FPGA</vt:lpstr>
      <vt:lpstr>FPGA for Automotive</vt:lpstr>
      <vt:lpstr>ASIC</vt:lpstr>
      <vt:lpstr>MobileEye EyeQ Series</vt:lpstr>
      <vt:lpstr>Telsa AutoPilot HW Evolution</vt:lpstr>
      <vt:lpstr>Tesla FSD Processor</vt:lpstr>
      <vt:lpstr>Products from Automotive OEMs and Suppliers</vt:lpstr>
      <vt:lpstr>In-Vehicle Networks</vt:lpstr>
      <vt:lpstr>Software Platforms</vt:lpstr>
      <vt:lpstr>AUTOSAR Consortium</vt:lpstr>
      <vt:lpstr>AUTOSAR Classic and Adaptive Platforms</vt:lpstr>
      <vt:lpstr>Integration of Multiple SW Platforms</vt:lpstr>
      <vt:lpstr>Robot Operating System (ROS)</vt:lpstr>
      <vt:lpstr>Apex.ai</vt:lpstr>
      <vt:lpstr>NVIDIA DRIVE Software Framework</vt:lpstr>
      <vt:lpstr>Autoware</vt:lpstr>
      <vt:lpstr>Baidu Apollo</vt:lpstr>
      <vt:lpstr>Over-The-Air (OTA) Update w. Connectivity ECU</vt:lpstr>
      <vt:lpstr>OTA Update w/o Connectivity ECU</vt:lpstr>
      <vt:lpstr>Ethical Issues</vt:lpstr>
      <vt:lpstr>The Trolley Problem</vt:lpstr>
      <vt:lpstr>Variant of Trolley Problem with a Probability Threshold</vt:lpstr>
      <vt:lpstr>MIT Moral Machine Experiment</vt:lpstr>
      <vt:lpstr>Cultural Clusters</vt:lpstr>
      <vt:lpstr>AV Ethical Issues: is it Worth the Time?</vt:lpstr>
      <vt:lpstr>AV Testing Legislation (USA)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911</cp:revision>
  <dcterms:created xsi:type="dcterms:W3CDTF">2020-05-28T21:34:29Z</dcterms:created>
  <dcterms:modified xsi:type="dcterms:W3CDTF">2023-11-08T13:29:24Z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